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4.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7.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59.jpg" ContentType="image/jpg"/>
  <Override PartName="/ppt/notesSlides/notesSlide43.xml" ContentType="application/vnd.openxmlformats-officedocument.presentationml.notesSlide+xml"/>
  <Override PartName="/ppt/media/image61.jpg" ContentType="image/jpg"/>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82" r:id="rId5"/>
    <p:sldMasterId id="2147483697" r:id="rId6"/>
    <p:sldMasterId id="2147483734" r:id="rId7"/>
    <p:sldMasterId id="2147483745" r:id="rId8"/>
    <p:sldMasterId id="2147483780" r:id="rId9"/>
    <p:sldMasterId id="2147483815" r:id="rId10"/>
    <p:sldMasterId id="2147483850" r:id="rId11"/>
  </p:sldMasterIdLst>
  <p:notesMasterIdLst>
    <p:notesMasterId r:id="rId56"/>
  </p:notesMasterIdLst>
  <p:handoutMasterIdLst>
    <p:handoutMasterId r:id="rId57"/>
  </p:handoutMasterIdLst>
  <p:sldIdLst>
    <p:sldId id="425" r:id="rId12"/>
    <p:sldId id="443" r:id="rId13"/>
    <p:sldId id="444" r:id="rId14"/>
    <p:sldId id="446" r:id="rId15"/>
    <p:sldId id="431" r:id="rId16"/>
    <p:sldId id="433" r:id="rId17"/>
    <p:sldId id="434" r:id="rId18"/>
    <p:sldId id="432" r:id="rId19"/>
    <p:sldId id="410" r:id="rId20"/>
    <p:sldId id="435" r:id="rId21"/>
    <p:sldId id="438" r:id="rId22"/>
    <p:sldId id="429" r:id="rId23"/>
    <p:sldId id="430" r:id="rId24"/>
    <p:sldId id="447" r:id="rId25"/>
    <p:sldId id="404" r:id="rId26"/>
    <p:sldId id="405" r:id="rId27"/>
    <p:sldId id="406" r:id="rId28"/>
    <p:sldId id="394" r:id="rId29"/>
    <p:sldId id="398" r:id="rId30"/>
    <p:sldId id="403" r:id="rId31"/>
    <p:sldId id="386" r:id="rId32"/>
    <p:sldId id="423" r:id="rId33"/>
    <p:sldId id="428" r:id="rId34"/>
    <p:sldId id="413" r:id="rId35"/>
    <p:sldId id="414" r:id="rId36"/>
    <p:sldId id="415" r:id="rId37"/>
    <p:sldId id="416" r:id="rId38"/>
    <p:sldId id="417" r:id="rId39"/>
    <p:sldId id="412" r:id="rId40"/>
    <p:sldId id="408" r:id="rId41"/>
    <p:sldId id="409" r:id="rId42"/>
    <p:sldId id="421" r:id="rId43"/>
    <p:sldId id="422" r:id="rId44"/>
    <p:sldId id="424" r:id="rId45"/>
    <p:sldId id="395" r:id="rId46"/>
    <p:sldId id="402" r:id="rId47"/>
    <p:sldId id="397" r:id="rId48"/>
    <p:sldId id="420" r:id="rId49"/>
    <p:sldId id="426" r:id="rId50"/>
    <p:sldId id="401" r:id="rId51"/>
    <p:sldId id="439" r:id="rId52"/>
    <p:sldId id="436" r:id="rId53"/>
    <p:sldId id="437" r:id="rId54"/>
    <p:sldId id="427" r:id="rId55"/>
  </p:sldIdLst>
  <p:sldSz cx="12192000" cy="6858000"/>
  <p:notesSz cx="6858000" cy="91440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7CC3"/>
    <a:srgbClr val="E66000"/>
    <a:srgbClr val="FF7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4232" autoAdjust="0"/>
    <p:restoredTop sz="96433" autoAdjust="0"/>
  </p:normalViewPr>
  <p:slideViewPr>
    <p:cSldViewPr>
      <p:cViewPr>
        <p:scale>
          <a:sx n="130" d="100"/>
          <a:sy n="130" d="100"/>
        </p:scale>
        <p:origin x="618" y="78"/>
      </p:cViewPr>
      <p:guideLst>
        <p:guide orient="horz" pos="2160"/>
        <p:guide orient="horz" pos="3840"/>
        <p:guide pos="3840"/>
        <p:guide pos="384"/>
        <p:guide pos="7296"/>
        <p:guide orient="horz" pos="960"/>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notesViewPr>
    <p:cSldViewPr>
      <p:cViewPr varScale="1">
        <p:scale>
          <a:sx n="77" d="100"/>
          <a:sy n="77" d="100"/>
        </p:scale>
        <p:origin x="290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latin typeface="MetricHPE" panose="020B0503030202060203"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latin typeface="MetricHPE" panose="020B0503030202060203" pitchFamily="34" charset="0"/>
              </a:rPr>
              <a:t>03/13/2018</a:t>
            </a:fld>
            <a:endParaRPr dirty="0">
              <a:latin typeface="MetricHPE" panose="020B0503030202060203"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latin typeface="MetricHPE" panose="020B0503030202060203"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latin typeface="MetricHPE" panose="020B0503030202060203" pitchFamily="34" charset="0"/>
              </a:rPr>
              <a:t>‹#›</a:t>
            </a:fld>
            <a:endParaRPr dirty="0">
              <a:latin typeface="MetricHPE" panose="020B0503030202060203" pitchFamily="34" charset="0"/>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atin typeface="MetricHPE" panose="020B0503030202060203" pitchFamily="34" charset="0"/>
              </a:defRPr>
            </a:lvl1pPr>
          </a:lstStyle>
          <a:p>
            <a:endParaRPr lang="en-US" dirty="0"/>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atin typeface="MetricHPE" panose="020B0503030202060203" pitchFamily="34" charset="0"/>
              </a:defRPr>
            </a:lvl1pPr>
          </a:lstStyle>
          <a:p>
            <a:fld id="{5BFEAE42-E3FE-4405-B7FC-4425D05B92A0}" type="slidenum">
              <a:rPr lang="en-US" smtClean="0"/>
              <a:pPr/>
              <a:t>‹#›</a:t>
            </a:fld>
            <a:endParaRPr lang="en-US" dirty="0"/>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etricHPE" panose="020B0503030202060203" pitchFamily="34" charset="0"/>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etricHPE" panose="020B0503030202060203" pitchFamily="34" charset="0"/>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etricHPE" panose="020B0503030202060203" pitchFamily="34" charset="0"/>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etricHPE" panose="020B0503030202060203" pitchFamily="34" charset="0"/>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etricHPE" panose="020B050303020206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kern="1200" baseline="0" dirty="0">
                <a:solidFill>
                  <a:schemeClr val="tx1"/>
                </a:solidFill>
                <a:effectLst/>
                <a:latin typeface="MetricHPE" panose="020B0503030202060203" pitchFamily="34" charset="0"/>
                <a:ea typeface="+mn-ea"/>
                <a:cs typeface="+mn-cs"/>
              </a:rPr>
              <a:t>When customers start to adopt containers, they would be looking for</a:t>
            </a:r>
          </a:p>
          <a:p>
            <a:r>
              <a:rPr lang="en-US" sz="1100" kern="1200" baseline="0" dirty="0">
                <a:solidFill>
                  <a:schemeClr val="tx1"/>
                </a:solidFill>
                <a:effectLst/>
                <a:latin typeface="MetricHPE" panose="020B0503030202060203" pitchFamily="34" charset="0"/>
                <a:ea typeface="+mn-ea"/>
                <a:cs typeface="+mn-cs"/>
              </a:rPr>
              <a:t>Right infrastructure </a:t>
            </a:r>
            <a:r>
              <a:rPr lang="en-US" sz="1100" kern="1200" baseline="0" dirty="0" smtClean="0">
                <a:solidFill>
                  <a:schemeClr val="tx1"/>
                </a:solidFill>
                <a:effectLst/>
                <a:latin typeface="MetricHPE" panose="020B0503030202060203" pitchFamily="34" charset="0"/>
                <a:ea typeface="+mn-ea"/>
                <a:cs typeface="+mn-cs"/>
              </a:rPr>
              <a:t>that is robust </a:t>
            </a:r>
            <a:r>
              <a:rPr lang="en-US" sz="1100" kern="1200" baseline="0" dirty="0">
                <a:solidFill>
                  <a:schemeClr val="tx1"/>
                </a:solidFill>
                <a:effectLst/>
                <a:latin typeface="MetricHPE" panose="020B0503030202060203" pitchFamily="34" charset="0"/>
                <a:ea typeface="+mn-ea"/>
                <a:cs typeface="+mn-cs"/>
              </a:rPr>
              <a:t>agility, speed, scale within on-</a:t>
            </a:r>
            <a:r>
              <a:rPr lang="en-US" sz="1100" kern="1200" baseline="0" dirty="0" err="1">
                <a:solidFill>
                  <a:schemeClr val="tx1"/>
                </a:solidFill>
                <a:effectLst/>
                <a:latin typeface="MetricHPE" panose="020B0503030202060203" pitchFamily="34" charset="0"/>
                <a:ea typeface="+mn-ea"/>
                <a:cs typeface="+mn-cs"/>
              </a:rPr>
              <a:t>prem</a:t>
            </a:r>
            <a:r>
              <a:rPr lang="en-US" sz="1100" kern="1200" baseline="0" dirty="0">
                <a:solidFill>
                  <a:schemeClr val="tx1"/>
                </a:solidFill>
                <a:effectLst/>
                <a:latin typeface="MetricHPE" panose="020B0503030202060203" pitchFamily="34" charset="0"/>
                <a:ea typeface="+mn-ea"/>
                <a:cs typeface="+mn-cs"/>
              </a:rPr>
              <a:t> environment</a:t>
            </a:r>
          </a:p>
          <a:p>
            <a:endParaRPr lang="en-US" sz="1100" kern="1200" baseline="0" dirty="0">
              <a:solidFill>
                <a:schemeClr val="tx1"/>
              </a:solidFill>
              <a:effectLst/>
              <a:latin typeface="MetricHPE" panose="020B0503030202060203" pitchFamily="34" charset="0"/>
              <a:ea typeface="+mn-ea"/>
              <a:cs typeface="+mn-cs"/>
            </a:endParaRPr>
          </a:p>
          <a:p>
            <a:endParaRPr lang="en-GB" sz="1100" kern="1200" dirty="0">
              <a:solidFill>
                <a:schemeClr val="tx1"/>
              </a:solidFill>
              <a:effectLst/>
              <a:latin typeface="MetricHPE" panose="020B0503030202060203" pitchFamily="34" charset="0"/>
              <a:ea typeface="+mn-ea"/>
              <a:cs typeface="+mn-cs"/>
            </a:endParaRPr>
          </a:p>
          <a:p>
            <a:r>
              <a:rPr lang="en-GB" sz="1100" kern="1200" dirty="0">
                <a:solidFill>
                  <a:schemeClr val="tx1"/>
                </a:solidFill>
                <a:effectLst/>
                <a:latin typeface="MetricHPE" panose="020B0503030202060203" pitchFamily="34" charset="0"/>
                <a:ea typeface="+mn-ea"/>
                <a:cs typeface="+mn-cs"/>
              </a:rPr>
              <a:t>As organizations move to adopt containers and </a:t>
            </a:r>
            <a:r>
              <a:rPr lang="en-GB" sz="1100" kern="1200" dirty="0" err="1">
                <a:solidFill>
                  <a:schemeClr val="tx1"/>
                </a:solidFill>
                <a:effectLst/>
                <a:latin typeface="MetricHPE" panose="020B0503030202060203" pitchFamily="34" charset="0"/>
                <a:ea typeface="+mn-ea"/>
                <a:cs typeface="+mn-cs"/>
              </a:rPr>
              <a:t>microservices</a:t>
            </a:r>
            <a:r>
              <a:rPr lang="en-GB" sz="1100" kern="1200" dirty="0">
                <a:solidFill>
                  <a:schemeClr val="tx1"/>
                </a:solidFill>
                <a:effectLst/>
                <a:latin typeface="MetricHPE" panose="020B0503030202060203" pitchFamily="34" charset="0"/>
                <a:ea typeface="+mn-ea"/>
                <a:cs typeface="+mn-cs"/>
              </a:rPr>
              <a:t>, users are faced with what types of workloads to containerize and what types of containers to deploy in production. With the right infrastructure, </a:t>
            </a:r>
            <a:r>
              <a:rPr lang="en-GB" sz="1100" kern="1200" dirty="0" err="1">
                <a:solidFill>
                  <a:schemeClr val="tx1"/>
                </a:solidFill>
                <a:effectLst/>
                <a:latin typeface="MetricHPE" panose="020B0503030202060203" pitchFamily="34" charset="0"/>
                <a:ea typeface="+mn-ea"/>
                <a:cs typeface="+mn-cs"/>
              </a:rPr>
              <a:t>stateful</a:t>
            </a:r>
            <a:r>
              <a:rPr lang="en-GB" sz="1100" kern="1200" dirty="0">
                <a:solidFill>
                  <a:schemeClr val="tx1"/>
                </a:solidFill>
                <a:effectLst/>
                <a:latin typeface="MetricHPE" panose="020B0503030202060203" pitchFamily="34" charset="0"/>
                <a:ea typeface="+mn-ea"/>
                <a:cs typeface="+mn-cs"/>
              </a:rPr>
              <a:t> containers improve business agility and IT operational experience in the same manner as stateless container workloads. For enterprises, the benefits include enabling developer agility, improving resource usage, and more efficient scaling within IT managed environments. </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latin typeface="Arial" panose="020B0604020202020204"/>
              </a:rPr>
              <a:pPr/>
              <a:t>1</a:t>
            </a:fld>
            <a:endParaRPr lang="en-US">
              <a:solidFill>
                <a:prstClr val="black"/>
              </a:solidFill>
              <a:latin typeface="Arial" panose="020B0604020202020204"/>
            </a:endParaRPr>
          </a:p>
        </p:txBody>
      </p:sp>
    </p:spTree>
    <p:extLst>
      <p:ext uri="{BB962C8B-B14F-4D97-AF65-F5344CB8AC3E}">
        <p14:creationId xmlns:p14="http://schemas.microsoft.com/office/powerpoint/2010/main" val="1701317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9170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65466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92824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15502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smtClean="0"/>
              <a:t>https://www.youtube.com/watch?v=07jq-5VbBVQ</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smtClean="0"/>
          </a:p>
          <a:p>
            <a:pPr marL="9318" indent="0">
              <a:buNone/>
            </a:pPr>
            <a:r>
              <a:rPr lang="en-US" dirty="0" smtClean="0"/>
              <a:t>Googl</a:t>
            </a:r>
            <a:r>
              <a:rPr lang="en-US" baseline="0" dirty="0" smtClean="0"/>
              <a:t>e say</a:t>
            </a:r>
          </a:p>
          <a:p>
            <a:pPr marL="9318" indent="0">
              <a:buNone/>
            </a:pPr>
            <a:endParaRPr lang="en-US" baseline="0" dirty="0" smtClean="0"/>
          </a:p>
          <a:p>
            <a:pPr marL="285750" indent="-285750">
              <a:lnSpc>
                <a:spcPct val="90000"/>
              </a:lnSpc>
              <a:buFont typeface="Arial" panose="020B0604020202020204" pitchFamily="34" charset="0"/>
              <a:buChar char="•"/>
            </a:pPr>
            <a:r>
              <a:rPr lang="en-US" dirty="0" smtClean="0"/>
              <a:t>Hardware is abstracted</a:t>
            </a:r>
          </a:p>
          <a:p>
            <a:pPr marL="285750" indent="-285750">
              <a:lnSpc>
                <a:spcPct val="90000"/>
              </a:lnSpc>
              <a:buFont typeface="Arial" panose="020B0604020202020204" pitchFamily="34" charset="0"/>
              <a:buChar char="•"/>
            </a:pPr>
            <a:r>
              <a:rPr lang="en-US" dirty="0" smtClean="0"/>
              <a:t>Treat servers as resource pools</a:t>
            </a:r>
            <a:endParaRPr lang="en-GB" dirty="0" smtClean="0"/>
          </a:p>
          <a:p>
            <a:pPr marL="9318" indent="0">
              <a:buNone/>
            </a:pPr>
            <a:endParaRPr lang="en-US" baseline="0" dirty="0" smtClean="0"/>
          </a:p>
          <a:p>
            <a:pPr marL="9318" indent="0">
              <a:buNone/>
            </a:pPr>
            <a:r>
              <a:rPr lang="en-US" baseline="0" dirty="0" smtClean="0"/>
              <a:t>Synergy resource pool experience</a:t>
            </a:r>
          </a:p>
          <a:p>
            <a:pPr marL="9318" indent="0">
              <a:buNone/>
            </a:pPr>
            <a:endParaRPr lang="en-US" dirty="0" smtClean="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smtClean="0"/>
          </a:p>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14</a:t>
            </a:fld>
            <a:endParaRPr lang="en-US" dirty="0"/>
          </a:p>
        </p:txBody>
      </p:sp>
    </p:spTree>
    <p:extLst>
      <p:ext uri="{BB962C8B-B14F-4D97-AF65-F5344CB8AC3E}">
        <p14:creationId xmlns:p14="http://schemas.microsoft.com/office/powerpoint/2010/main" val="2209921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393700"/>
            <a:ext cx="4729163" cy="2660650"/>
          </a:xfrm>
        </p:spPr>
      </p:sp>
      <p:sp>
        <p:nvSpPr>
          <p:cNvPr id="3" name="Notes Placeholder 2"/>
          <p:cNvSpPr>
            <a:spLocks noGrp="1"/>
          </p:cNvSpPr>
          <p:nvPr>
            <p:ph type="body" idx="1"/>
          </p:nvPr>
        </p:nvSpPr>
        <p:spPr/>
        <p:txBody>
          <a:bodyPr/>
          <a:lstStyle/>
          <a:p>
            <a:pPr marL="9318" indent="0">
              <a:buNone/>
            </a:pP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solidFill>
                  <a:prstClr val="black"/>
                </a:solidFill>
                <a:latin typeface="Arial" panose="020B0604020202020204"/>
              </a:rPr>
              <a:pPr/>
              <a:t>15</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2843228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393700"/>
            <a:ext cx="4729163" cy="2660650"/>
          </a:xfrm>
        </p:spPr>
      </p:sp>
      <p:sp>
        <p:nvSpPr>
          <p:cNvPr id="3" name="Notes Placeholder 2"/>
          <p:cNvSpPr>
            <a:spLocks noGrp="1"/>
          </p:cNvSpPr>
          <p:nvPr>
            <p:ph type="body" idx="1"/>
          </p:nvPr>
        </p:nvSpPr>
        <p:spPr/>
        <p:txBody>
          <a:bodyPr/>
          <a:lstStyle/>
          <a:p>
            <a:pPr marL="9318" indent="0">
              <a:buNone/>
            </a:pP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solidFill>
                  <a:prstClr val="black"/>
                </a:solidFill>
                <a:latin typeface="Arial" panose="020B0604020202020204"/>
              </a:rPr>
              <a:pPr/>
              <a:t>16</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2053153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393700"/>
            <a:ext cx="4729163" cy="2660650"/>
          </a:xfrm>
        </p:spPr>
      </p:sp>
      <p:sp>
        <p:nvSpPr>
          <p:cNvPr id="3" name="Notes Placeholder 2"/>
          <p:cNvSpPr>
            <a:spLocks noGrp="1"/>
          </p:cNvSpPr>
          <p:nvPr>
            <p:ph type="body" idx="1"/>
          </p:nvPr>
        </p:nvSpPr>
        <p:spPr/>
        <p:txBody>
          <a:bodyPr/>
          <a:lstStyle/>
          <a:p>
            <a:pPr marL="9318" indent="0">
              <a:buNone/>
            </a:pP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solidFill>
                  <a:prstClr val="black"/>
                </a:solidFill>
                <a:latin typeface="Arial" panose="020B0604020202020204"/>
              </a:rPr>
              <a:pPr/>
              <a:t>17</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1873102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Shape 3734"/>
          <p:cNvSpPr>
            <a:spLocks noGrp="1" noRot="1" noChangeAspect="1"/>
          </p:cNvSpPr>
          <p:nvPr>
            <p:ph type="sldImg" idx="2"/>
          </p:nvPr>
        </p:nvSpPr>
        <p:spPr>
          <a:xfrm>
            <a:off x="160338" y="412750"/>
            <a:ext cx="4967287" cy="27955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735" name="Shape 3735"/>
          <p:cNvSpPr txBox="1">
            <a:spLocks noGrp="1"/>
          </p:cNvSpPr>
          <p:nvPr>
            <p:ph type="body" idx="1"/>
          </p:nvPr>
        </p:nvSpPr>
        <p:spPr>
          <a:xfrm>
            <a:off x="377646" y="3392144"/>
            <a:ext cx="6042378" cy="5791461"/>
          </a:xfrm>
          <a:prstGeom prst="rect">
            <a:avLst/>
          </a:prstGeom>
          <a:noFill/>
          <a:ln>
            <a:noFill/>
          </a:ln>
        </p:spPr>
        <p:txBody>
          <a:bodyPr lIns="0" tIns="0" rIns="0" bIns="0" anchor="t" anchorCtr="0">
            <a:noAutofit/>
          </a:bodyPr>
          <a:lstStyle/>
          <a:p>
            <a:endParaRPr lang="en-US" sz="1100" b="0" i="0" kern="1200" dirty="0">
              <a:solidFill>
                <a:schemeClr val="tx1"/>
              </a:solidFill>
              <a:effectLst/>
              <a:latin typeface="MetricHPE" panose="020B0503030202060203" pitchFamily="34" charset="0"/>
              <a:ea typeface="+mn-ea"/>
              <a:cs typeface="+mn-cs"/>
            </a:endParaRPr>
          </a:p>
          <a:p>
            <a:pPr fontAlgn="ctr"/>
            <a:r>
              <a:rPr lang="en-US" sz="1100" b="0" i="0" u="none" strike="noStrike" kern="1200" dirty="0">
                <a:solidFill>
                  <a:schemeClr val="tx1"/>
                </a:solidFill>
                <a:effectLst/>
                <a:latin typeface="MetricHPE" panose="020B0503030202060203" pitchFamily="34" charset="0"/>
                <a:ea typeface="+mn-ea"/>
                <a:cs typeface="+mn-cs"/>
                <a:hlinkClick r:id="rId3"/>
              </a:rPr>
              <a:t>Kubernetes</a:t>
            </a:r>
            <a:r>
              <a:rPr lang="en-US" sz="1100" b="0" i="0" kern="1200" dirty="0">
                <a:solidFill>
                  <a:schemeClr val="tx1"/>
                </a:solidFill>
                <a:effectLst/>
                <a:latin typeface="MetricHPE" panose="020B0503030202060203" pitchFamily="34" charset="0"/>
                <a:ea typeface="+mn-ea"/>
                <a:cs typeface="+mn-cs"/>
              </a:rPr>
              <a:t> is an open-source system for automating deployment, scaling, and management of containerized applications</a:t>
            </a:r>
          </a:p>
          <a:p>
            <a:pPr fontAlgn="ctr"/>
            <a:endParaRPr lang="en-US" sz="1100" b="0" i="0" kern="1200" dirty="0">
              <a:solidFill>
                <a:schemeClr val="tx1"/>
              </a:solidFill>
              <a:effectLst/>
              <a:latin typeface="MetricHPE" panose="020B0503030202060203" pitchFamily="34" charset="0"/>
              <a:ea typeface="+mn-ea"/>
              <a:cs typeface="+mn-cs"/>
            </a:endParaRPr>
          </a:p>
          <a:p>
            <a:pPr fontAlgn="ctr"/>
            <a:r>
              <a:rPr lang="en-US" sz="1100" b="0" i="0" kern="1200" dirty="0">
                <a:solidFill>
                  <a:schemeClr val="tx1"/>
                </a:solidFill>
                <a:effectLst/>
                <a:latin typeface="MetricHPE" panose="020B0503030202060203" pitchFamily="34" charset="0"/>
                <a:ea typeface="+mn-ea"/>
                <a:cs typeface="+mn-cs"/>
              </a:rPr>
              <a:t>Features:</a:t>
            </a:r>
          </a:p>
          <a:p>
            <a:pPr fontAlgn="ctr"/>
            <a:r>
              <a:rPr lang="en-US" sz="1100" b="0" i="0" kern="1200" dirty="0">
                <a:solidFill>
                  <a:schemeClr val="tx1"/>
                </a:solidFill>
                <a:effectLst/>
                <a:latin typeface="MetricHPE" panose="020B0503030202060203" pitchFamily="34" charset="0"/>
                <a:ea typeface="+mn-ea"/>
                <a:cs typeface="+mn-cs"/>
              </a:rPr>
              <a:t>Automatic </a:t>
            </a:r>
            <a:r>
              <a:rPr lang="en-US" sz="1100" b="0" i="0" kern="1200" dirty="0" err="1">
                <a:solidFill>
                  <a:schemeClr val="tx1"/>
                </a:solidFill>
                <a:effectLst/>
                <a:latin typeface="MetricHPE" panose="020B0503030202060203" pitchFamily="34" charset="0"/>
                <a:ea typeface="+mn-ea"/>
                <a:cs typeface="+mn-cs"/>
              </a:rPr>
              <a:t>binpacking</a:t>
            </a:r>
            <a:r>
              <a:rPr lang="en-US" sz="1100" b="0" i="0" kern="1200" dirty="0">
                <a:solidFill>
                  <a:schemeClr val="tx1"/>
                </a:solidFill>
                <a:effectLst/>
                <a:latin typeface="MetricHPE" panose="020B0503030202060203" pitchFamily="34" charset="0"/>
                <a:ea typeface="+mn-ea"/>
                <a:cs typeface="+mn-cs"/>
              </a:rPr>
              <a:t>, </a:t>
            </a:r>
          </a:p>
          <a:p>
            <a:pPr fontAlgn="ctr"/>
            <a:r>
              <a:rPr lang="en-US" sz="1100" b="0" i="0" kern="1200" dirty="0">
                <a:solidFill>
                  <a:schemeClr val="tx1"/>
                </a:solidFill>
                <a:effectLst/>
                <a:latin typeface="MetricHPE" panose="020B0503030202060203" pitchFamily="34" charset="0"/>
                <a:ea typeface="+mn-ea"/>
                <a:cs typeface="+mn-cs"/>
              </a:rPr>
              <a:t>Self-healing, </a:t>
            </a:r>
          </a:p>
          <a:p>
            <a:pPr fontAlgn="ctr"/>
            <a:r>
              <a:rPr lang="en-US" sz="1100" b="0" i="0" kern="1200" dirty="0">
                <a:solidFill>
                  <a:schemeClr val="tx1"/>
                </a:solidFill>
                <a:effectLst/>
                <a:latin typeface="MetricHPE" panose="020B0503030202060203" pitchFamily="34" charset="0"/>
                <a:ea typeface="+mn-ea"/>
                <a:cs typeface="+mn-cs"/>
              </a:rPr>
              <a:t>Horizontal scaling, </a:t>
            </a:r>
          </a:p>
          <a:p>
            <a:pPr fontAlgn="ctr"/>
            <a:r>
              <a:rPr lang="en-US" sz="1100" b="0" i="0" kern="1200" dirty="0">
                <a:solidFill>
                  <a:schemeClr val="tx1"/>
                </a:solidFill>
                <a:effectLst/>
                <a:latin typeface="MetricHPE" panose="020B0503030202060203" pitchFamily="34" charset="0"/>
                <a:ea typeface="+mn-ea"/>
                <a:cs typeface="+mn-cs"/>
              </a:rPr>
              <a:t>Service discovery and load balancing, </a:t>
            </a:r>
          </a:p>
          <a:p>
            <a:pPr fontAlgn="ctr"/>
            <a:r>
              <a:rPr lang="en-US" sz="1100" b="0" i="0" kern="1200" dirty="0">
                <a:solidFill>
                  <a:schemeClr val="tx1"/>
                </a:solidFill>
                <a:effectLst/>
                <a:latin typeface="MetricHPE" panose="020B0503030202060203" pitchFamily="34" charset="0"/>
                <a:ea typeface="+mn-ea"/>
                <a:cs typeface="+mn-cs"/>
              </a:rPr>
              <a:t>Automated rollouts and rollbacks, </a:t>
            </a:r>
          </a:p>
          <a:p>
            <a:pPr fontAlgn="ctr"/>
            <a:r>
              <a:rPr lang="en-US" sz="1100" b="0" i="0" kern="1200" dirty="0">
                <a:solidFill>
                  <a:schemeClr val="tx1"/>
                </a:solidFill>
                <a:effectLst/>
                <a:latin typeface="MetricHPE" panose="020B0503030202060203" pitchFamily="34" charset="0"/>
                <a:ea typeface="+mn-ea"/>
                <a:cs typeface="+mn-cs"/>
              </a:rPr>
              <a:t>Secret and configuration management</a:t>
            </a:r>
          </a:p>
          <a:p>
            <a:pPr marL="45720" marR="0" lvl="0" indent="-4572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Storage orchestration</a:t>
            </a:r>
          </a:p>
          <a:p>
            <a:pPr marL="45720" marR="0" lvl="0" indent="-4572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Batch execution</a:t>
            </a:r>
          </a:p>
          <a:p>
            <a:pPr marL="45720" marR="0" lvl="0" indent="-4572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
        <p:nvSpPr>
          <p:cNvPr id="3736" name="Shape 3736"/>
          <p:cNvSpPr txBox="1">
            <a:spLocks noGrp="1"/>
          </p:cNvSpPr>
          <p:nvPr>
            <p:ph type="sldNum" idx="12"/>
          </p:nvPr>
        </p:nvSpPr>
        <p:spPr>
          <a:xfrm>
            <a:off x="5815789" y="9431814"/>
            <a:ext cx="604237" cy="246483"/>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 sz="1000" b="0" i="0" u="none" strike="noStrike" cap="none">
                <a:solidFill>
                  <a:schemeClr val="dk1"/>
                </a:solidFill>
                <a:latin typeface="Arial"/>
                <a:ea typeface="Arial"/>
                <a:cs typeface="Arial"/>
                <a:sym typeface="Arial"/>
              </a:rPr>
              <a:t>18</a:t>
            </a:fld>
            <a:endParaRPr lang="en"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1435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393700"/>
            <a:ext cx="4729163" cy="2660650"/>
          </a:xfrm>
        </p:spPr>
      </p:sp>
      <p:sp>
        <p:nvSpPr>
          <p:cNvPr id="3" name="Notes Placeholder 2"/>
          <p:cNvSpPr>
            <a:spLocks noGrp="1"/>
          </p:cNvSpPr>
          <p:nvPr>
            <p:ph type="body" idx="1"/>
          </p:nvPr>
        </p:nvSpPr>
        <p:spPr/>
        <p:txBody>
          <a:bodyPr/>
          <a:lstStyle/>
          <a:p>
            <a:pPr marL="9318" indent="0">
              <a:buNone/>
            </a:pP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solidFill>
                  <a:prstClr val="black"/>
                </a:solidFill>
                <a:latin typeface="Arial" panose="020B0604020202020204"/>
              </a:rPr>
              <a:pPr/>
              <a:t>19</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773261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kern="1200" baseline="0" dirty="0" smtClean="0">
                <a:solidFill>
                  <a:schemeClr val="tx1"/>
                </a:solidFill>
                <a:effectLst/>
                <a:latin typeface="MetricHPE" panose="020B0503030202060203" pitchFamily="34" charset="0"/>
                <a:ea typeface="+mn-ea"/>
                <a:cs typeface="+mn-cs"/>
              </a:rPr>
              <a:t>This is a session on container platform solution using Kubernetes. </a:t>
            </a:r>
          </a:p>
          <a:p>
            <a:r>
              <a:rPr lang="en-US" sz="1100" kern="1200" baseline="0" dirty="0" smtClean="0">
                <a:solidFill>
                  <a:schemeClr val="tx1"/>
                </a:solidFill>
                <a:effectLst/>
                <a:latin typeface="MetricHPE" panose="020B0503030202060203" pitchFamily="34" charset="0"/>
                <a:ea typeface="+mn-ea"/>
                <a:cs typeface="+mn-cs"/>
              </a:rPr>
              <a:t>Then problem :  you get container services on cloud, but</a:t>
            </a:r>
          </a:p>
          <a:p>
            <a:r>
              <a:rPr lang="en-US" sz="1100" kern="1200" baseline="0" dirty="0" smtClean="0">
                <a:solidFill>
                  <a:schemeClr val="tx1"/>
                </a:solidFill>
                <a:effectLst/>
                <a:latin typeface="MetricHPE" panose="020B0503030202060203" pitchFamily="34" charset="0"/>
                <a:ea typeface="+mn-ea"/>
                <a:cs typeface="+mn-cs"/>
              </a:rPr>
              <a:t>When customers start to adopt containers, they would be looking for</a:t>
            </a:r>
          </a:p>
          <a:p>
            <a:r>
              <a:rPr lang="en-US" sz="1100" kern="1200" baseline="0" dirty="0" smtClean="0">
                <a:solidFill>
                  <a:schemeClr val="tx1"/>
                </a:solidFill>
                <a:effectLst/>
                <a:latin typeface="MetricHPE" panose="020B0503030202060203" pitchFamily="34" charset="0"/>
                <a:ea typeface="+mn-ea"/>
                <a:cs typeface="+mn-cs"/>
              </a:rPr>
              <a:t>Right infrastructure that  is more suited for </a:t>
            </a:r>
            <a:r>
              <a:rPr lang="en-US" sz="1100" kern="1200" baseline="0" dirty="0" err="1" smtClean="0">
                <a:solidFill>
                  <a:schemeClr val="tx1"/>
                </a:solidFill>
                <a:effectLst/>
                <a:latin typeface="MetricHPE" panose="020B0503030202060203" pitchFamily="34" charset="0"/>
                <a:ea typeface="+mn-ea"/>
                <a:cs typeface="+mn-cs"/>
              </a:rPr>
              <a:t>stateful</a:t>
            </a:r>
            <a:endParaRPr lang="en-US" sz="1100" kern="1200" baseline="0" dirty="0" smtClean="0">
              <a:solidFill>
                <a:schemeClr val="tx1"/>
              </a:solidFill>
              <a:effectLst/>
              <a:latin typeface="MetricHPE" panose="020B0503030202060203" pitchFamily="34" charset="0"/>
              <a:ea typeface="+mn-ea"/>
              <a:cs typeface="+mn-cs"/>
            </a:endParaRPr>
          </a:p>
          <a:p>
            <a:r>
              <a:rPr lang="en-US" sz="1100" kern="1200" baseline="0" dirty="0" smtClean="0">
                <a:solidFill>
                  <a:schemeClr val="tx1"/>
                </a:solidFill>
                <a:effectLst/>
                <a:latin typeface="MetricHPE" panose="020B0503030202060203" pitchFamily="34" charset="0"/>
                <a:ea typeface="+mn-ea"/>
                <a:cs typeface="+mn-cs"/>
              </a:rPr>
              <a:t>And that has </a:t>
            </a:r>
            <a:r>
              <a:rPr lang="en-US" sz="1100" kern="1200" baseline="0" dirty="0" err="1" smtClean="0">
                <a:solidFill>
                  <a:schemeClr val="tx1"/>
                </a:solidFill>
                <a:effectLst/>
                <a:latin typeface="MetricHPE" panose="020B0503030202060203" pitchFamily="34" charset="0"/>
                <a:ea typeface="+mn-ea"/>
                <a:cs typeface="+mn-cs"/>
              </a:rPr>
              <a:t>benfits</a:t>
            </a:r>
            <a:r>
              <a:rPr lang="en-US" sz="1100" kern="1200" baseline="0" dirty="0" smtClean="0">
                <a:solidFill>
                  <a:schemeClr val="tx1"/>
                </a:solidFill>
                <a:effectLst/>
                <a:latin typeface="MetricHPE" panose="020B0503030202060203" pitchFamily="34" charset="0"/>
                <a:ea typeface="+mn-ea"/>
                <a:cs typeface="+mn-cs"/>
              </a:rPr>
              <a:t> agility, speed, scale within on-</a:t>
            </a:r>
            <a:r>
              <a:rPr lang="en-US" sz="1100" kern="1200" baseline="0" dirty="0" err="1" smtClean="0">
                <a:solidFill>
                  <a:schemeClr val="tx1"/>
                </a:solidFill>
                <a:effectLst/>
                <a:latin typeface="MetricHPE" panose="020B0503030202060203" pitchFamily="34" charset="0"/>
                <a:ea typeface="+mn-ea"/>
                <a:cs typeface="+mn-cs"/>
              </a:rPr>
              <a:t>prem</a:t>
            </a:r>
            <a:r>
              <a:rPr lang="en-US" sz="1100" kern="1200" baseline="0" dirty="0" smtClean="0">
                <a:solidFill>
                  <a:schemeClr val="tx1"/>
                </a:solidFill>
                <a:effectLst/>
                <a:latin typeface="MetricHPE" panose="020B0503030202060203" pitchFamily="34" charset="0"/>
                <a:ea typeface="+mn-ea"/>
                <a:cs typeface="+mn-cs"/>
              </a:rPr>
              <a:t> environment</a:t>
            </a:r>
          </a:p>
          <a:p>
            <a:endParaRPr lang="en-US" sz="1100" kern="1200" baseline="0" dirty="0" smtClean="0">
              <a:solidFill>
                <a:schemeClr val="tx1"/>
              </a:solidFill>
              <a:effectLst/>
              <a:latin typeface="MetricHPE" panose="020B0503030202060203" pitchFamily="34" charset="0"/>
              <a:ea typeface="+mn-ea"/>
              <a:cs typeface="+mn-cs"/>
            </a:endParaRPr>
          </a:p>
          <a:p>
            <a:endParaRPr lang="en-US" sz="1100" kern="1200" dirty="0" smtClean="0">
              <a:solidFill>
                <a:schemeClr val="tx1"/>
              </a:solidFill>
              <a:effectLst/>
              <a:latin typeface="MetricHPE" panose="020B0503030202060203" pitchFamily="34" charset="0"/>
              <a:ea typeface="+mn-ea"/>
              <a:cs typeface="+mn-cs"/>
            </a:endParaRPr>
          </a:p>
          <a:p>
            <a:endParaRPr lang="en-GB" sz="1100" kern="1200" dirty="0" smtClean="0">
              <a:solidFill>
                <a:schemeClr val="tx1"/>
              </a:solidFill>
              <a:effectLst/>
              <a:latin typeface="MetricHPE" panose="020B0503030202060203" pitchFamily="34" charset="0"/>
              <a:ea typeface="+mn-ea"/>
              <a:cs typeface="+mn-cs"/>
            </a:endParaRPr>
          </a:p>
          <a:p>
            <a:r>
              <a:rPr lang="en-GB" sz="1100" kern="1200" dirty="0" smtClean="0">
                <a:solidFill>
                  <a:schemeClr val="tx1"/>
                </a:solidFill>
                <a:effectLst/>
                <a:latin typeface="MetricHPE" panose="020B0503030202060203" pitchFamily="34" charset="0"/>
                <a:ea typeface="+mn-ea"/>
                <a:cs typeface="+mn-cs"/>
              </a:rPr>
              <a:t>As organizations move to adopt containers and </a:t>
            </a:r>
            <a:r>
              <a:rPr lang="en-GB" sz="1100" kern="1200" dirty="0" err="1" smtClean="0">
                <a:solidFill>
                  <a:schemeClr val="tx1"/>
                </a:solidFill>
                <a:effectLst/>
                <a:latin typeface="MetricHPE" panose="020B0503030202060203" pitchFamily="34" charset="0"/>
                <a:ea typeface="+mn-ea"/>
                <a:cs typeface="+mn-cs"/>
              </a:rPr>
              <a:t>microservices</a:t>
            </a:r>
            <a:r>
              <a:rPr lang="en-GB" sz="1100" kern="1200" dirty="0" smtClean="0">
                <a:solidFill>
                  <a:schemeClr val="tx1"/>
                </a:solidFill>
                <a:effectLst/>
                <a:latin typeface="MetricHPE" panose="020B0503030202060203" pitchFamily="34" charset="0"/>
                <a:ea typeface="+mn-ea"/>
                <a:cs typeface="+mn-cs"/>
              </a:rPr>
              <a:t>, users are faced with what types of workloads to containerize and what types of containers to deploy in production. With the right infrastructure, </a:t>
            </a:r>
            <a:r>
              <a:rPr lang="en-GB" sz="1100" kern="1200" dirty="0" err="1" smtClean="0">
                <a:solidFill>
                  <a:schemeClr val="tx1"/>
                </a:solidFill>
                <a:effectLst/>
                <a:latin typeface="MetricHPE" panose="020B0503030202060203" pitchFamily="34" charset="0"/>
                <a:ea typeface="+mn-ea"/>
                <a:cs typeface="+mn-cs"/>
              </a:rPr>
              <a:t>stateful</a:t>
            </a:r>
            <a:r>
              <a:rPr lang="en-GB" sz="1100" kern="1200" dirty="0" smtClean="0">
                <a:solidFill>
                  <a:schemeClr val="tx1"/>
                </a:solidFill>
                <a:effectLst/>
                <a:latin typeface="MetricHPE" panose="020B0503030202060203" pitchFamily="34" charset="0"/>
                <a:ea typeface="+mn-ea"/>
                <a:cs typeface="+mn-cs"/>
              </a:rPr>
              <a:t> containers improve business agility and IT operational experience in the same manner as stateless container workloads. For enterprises, the benefits include enabling developer agility, improving resource usage, and more efficient scaling within IT managed environments. </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050005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393700"/>
            <a:ext cx="4729163" cy="2660650"/>
          </a:xfrm>
        </p:spPr>
      </p:sp>
      <p:sp>
        <p:nvSpPr>
          <p:cNvPr id="3" name="Notes Placeholder 2"/>
          <p:cNvSpPr>
            <a:spLocks noGrp="1"/>
          </p:cNvSpPr>
          <p:nvPr>
            <p:ph type="body" idx="1"/>
          </p:nvPr>
        </p:nvSpPr>
        <p:spPr/>
        <p:txBody>
          <a:bodyPr/>
          <a:lstStyle/>
          <a:p>
            <a:pPr marL="9318" indent="0">
              <a:buNone/>
            </a:pP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solidFill>
                  <a:prstClr val="black"/>
                </a:solidFill>
                <a:latin typeface="Arial" panose="020B0604020202020204"/>
              </a:rPr>
              <a:pPr/>
              <a:t>20</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1345907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26238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80554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73305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Portworx is a distributed block storage solution</a:t>
            </a:r>
            <a:endParaRPr dirty="0"/>
          </a:p>
        </p:txBody>
      </p:sp>
    </p:spTree>
    <p:extLst>
      <p:ext uri="{BB962C8B-B14F-4D97-AF65-F5344CB8AC3E}">
        <p14:creationId xmlns:p14="http://schemas.microsoft.com/office/powerpoint/2010/main" val="2965091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That integrates with any scheduler- swarm, kubernetes, dcos- </a:t>
            </a:r>
            <a:endParaRPr/>
          </a:p>
        </p:txBody>
      </p:sp>
    </p:spTree>
    <p:extLst>
      <p:ext uri="{BB962C8B-B14F-4D97-AF65-F5344CB8AC3E}">
        <p14:creationId xmlns:p14="http://schemas.microsoft.com/office/powerpoint/2010/main" val="6896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To run and manage any stateful service - databses, queques, kv stores, cms, etc</a:t>
            </a:r>
            <a:endParaRPr/>
          </a:p>
        </p:txBody>
      </p:sp>
    </p:spTree>
    <p:extLst>
      <p:ext uri="{BB962C8B-B14F-4D97-AF65-F5344CB8AC3E}">
        <p14:creationId xmlns:p14="http://schemas.microsoft.com/office/powerpoint/2010/main" val="1576726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in any cloud or on-prem data center</a:t>
            </a:r>
            <a:endParaRPr/>
          </a:p>
          <a:p>
            <a:pPr marL="0" lvl="0" indent="0" rtl="0">
              <a:spcBef>
                <a:spcPts val="1600"/>
              </a:spcBef>
              <a:spcAft>
                <a:spcPts val="0"/>
              </a:spcAft>
              <a:buNone/>
            </a:pPr>
            <a:endParaRPr/>
          </a:p>
        </p:txBody>
      </p:sp>
    </p:spTree>
    <p:extLst>
      <p:ext uri="{BB962C8B-B14F-4D97-AF65-F5344CB8AC3E}">
        <p14:creationId xmlns:p14="http://schemas.microsoft.com/office/powerpoint/2010/main" val="806142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across up to 1000 nodes.</a:t>
            </a:r>
            <a:endParaRPr/>
          </a:p>
        </p:txBody>
      </p:sp>
    </p:spTree>
    <p:extLst>
      <p:ext uri="{BB962C8B-B14F-4D97-AF65-F5344CB8AC3E}">
        <p14:creationId xmlns:p14="http://schemas.microsoft.com/office/powerpoint/2010/main" val="890245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610195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a:t>Field Engineering – </a:t>
            </a:r>
            <a:endParaRPr lang="en-US" baseline="0" dirty="0"/>
          </a:p>
          <a:p>
            <a:pPr marL="1260475" lvl="1" indent="-230188">
              <a:lnSpc>
                <a:spcPct val="90000"/>
              </a:lnSpc>
              <a:spcAft>
                <a:spcPts val="200"/>
              </a:spcAft>
              <a:buFont typeface="Arial" panose="020B0604020202020204" pitchFamily="34" charset="0"/>
              <a:buChar char="•"/>
            </a:pPr>
            <a:r>
              <a:rPr lang="en-US" sz="1200" dirty="0" err="1">
                <a:solidFill>
                  <a:prstClr val="white"/>
                </a:solidFill>
              </a:rPr>
              <a:t>OneView</a:t>
            </a:r>
            <a:r>
              <a:rPr lang="en-US" sz="1200" dirty="0">
                <a:solidFill>
                  <a:prstClr val="white"/>
                </a:solidFill>
              </a:rPr>
              <a:t> integration with customer</a:t>
            </a:r>
            <a:r>
              <a:rPr lang="en-US" sz="1200" baseline="0" dirty="0">
                <a:solidFill>
                  <a:prstClr val="white"/>
                </a:solidFill>
              </a:rPr>
              <a:t> ecosystem</a:t>
            </a:r>
            <a:endParaRPr lang="en-US" sz="1200" dirty="0">
              <a:solidFill>
                <a:prstClr val="white"/>
              </a:solidFill>
            </a:endParaRPr>
          </a:p>
          <a:p>
            <a:pPr marL="1260475" lvl="1" indent="-230188">
              <a:lnSpc>
                <a:spcPct val="90000"/>
              </a:lnSpc>
              <a:spcAft>
                <a:spcPts val="200"/>
              </a:spcAft>
              <a:buFont typeface="Arial" panose="020B0604020202020204" pitchFamily="34" charset="0"/>
              <a:buChar char="•"/>
            </a:pPr>
            <a:r>
              <a:rPr lang="en-US" sz="1200" dirty="0">
                <a:solidFill>
                  <a:prstClr val="white"/>
                </a:solidFill>
              </a:rPr>
              <a:t>OpenStack/</a:t>
            </a:r>
            <a:r>
              <a:rPr lang="en-US" sz="1200" dirty="0" err="1">
                <a:solidFill>
                  <a:prstClr val="white"/>
                </a:solidFill>
              </a:rPr>
              <a:t>Helion</a:t>
            </a:r>
            <a:r>
              <a:rPr lang="en-US" sz="1200" dirty="0">
                <a:solidFill>
                  <a:prstClr val="white"/>
                </a:solidFill>
              </a:rPr>
              <a:t> POC support</a:t>
            </a:r>
          </a:p>
          <a:p>
            <a:pPr marL="1260475" lvl="1" indent="-230188">
              <a:lnSpc>
                <a:spcPct val="90000"/>
              </a:lnSpc>
              <a:spcAft>
                <a:spcPts val="200"/>
              </a:spcAft>
              <a:buFont typeface="Arial" panose="020B0604020202020204" pitchFamily="34" charset="0"/>
              <a:buChar char="•"/>
            </a:pPr>
            <a:r>
              <a:rPr lang="en-US" sz="1200" dirty="0">
                <a:solidFill>
                  <a:prstClr val="white"/>
                </a:solidFill>
              </a:rPr>
              <a:t>Cloud migrations </a:t>
            </a:r>
          </a:p>
          <a:p>
            <a:pPr marL="1260475" lvl="1" indent="-230188">
              <a:lnSpc>
                <a:spcPct val="90000"/>
              </a:lnSpc>
              <a:spcAft>
                <a:spcPts val="200"/>
              </a:spcAft>
              <a:buFont typeface="Arial" panose="020B0604020202020204" pitchFamily="34" charset="0"/>
              <a:buChar char="•"/>
            </a:pPr>
            <a:r>
              <a:rPr lang="en-US" sz="1200" dirty="0">
                <a:solidFill>
                  <a:prstClr val="white"/>
                </a:solidFill>
              </a:rPr>
              <a:t>Custom solution development</a:t>
            </a:r>
          </a:p>
          <a:p>
            <a:pPr marL="1260475" lvl="1" indent="-230188">
              <a:lnSpc>
                <a:spcPct val="90000"/>
              </a:lnSpc>
              <a:spcAft>
                <a:spcPts val="200"/>
              </a:spcAft>
              <a:buFont typeface="Arial" panose="020B0604020202020204" pitchFamily="34" charset="0"/>
              <a:buChar char="•"/>
            </a:pPr>
            <a:r>
              <a:rPr lang="en-US" sz="1200" dirty="0">
                <a:solidFill>
                  <a:prstClr val="white"/>
                </a:solidFill>
              </a:rPr>
              <a:t>Competitive</a:t>
            </a:r>
            <a:r>
              <a:rPr lang="en-US" sz="1200" baseline="0" dirty="0">
                <a:solidFill>
                  <a:prstClr val="white"/>
                </a:solidFill>
              </a:rPr>
              <a:t> and performance analysis </a:t>
            </a:r>
            <a:r>
              <a:rPr lang="en-US" sz="1200" dirty="0">
                <a:solidFill>
                  <a:prstClr val="white"/>
                </a:solidFill>
              </a:rPr>
              <a:t>tools (servers and storage)</a:t>
            </a:r>
          </a:p>
          <a:p>
            <a:pPr marL="45720" marR="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dirty="0"/>
          </a:p>
          <a:p>
            <a:pPr marL="45720" marR="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a:t>Note: key</a:t>
            </a:r>
            <a:r>
              <a:rPr lang="en-US" baseline="0" dirty="0"/>
              <a:t> “wrap around” services  include Best Practice sharing/Knowledge Transfer, Global Program/Project Management and Region/BU Program Support (e.g. competitive, etc.)</a:t>
            </a:r>
          </a:p>
          <a:p>
            <a:pPr marL="45720" marR="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baseline="0" dirty="0"/>
              <a:t>Solutions Roadmap – being developed</a:t>
            </a:r>
          </a:p>
          <a:p>
            <a:pPr marL="45720" marR="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baseline="0" dirty="0"/>
          </a:p>
          <a:p>
            <a:pPr marL="45720" marR="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baseline="0" dirty="0"/>
              <a:t>Revenue Growth</a:t>
            </a:r>
          </a:p>
          <a:p>
            <a:pPr marL="45720" marR="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baseline="0" dirty="0"/>
              <a:t>Transform to solution selling, retain and expand our install base, with emerging technologies with better ROI to customers as well as HPE</a:t>
            </a:r>
            <a:endParaRPr lang="en-US" dirty="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latin typeface="Arial" panose="020B0604020202020204"/>
              </a:rPr>
              <a:pPr/>
              <a:t>3</a:t>
            </a:fld>
            <a:endParaRPr lang="en-US">
              <a:solidFill>
                <a:prstClr val="black"/>
              </a:solidFill>
              <a:latin typeface="Arial" panose="020B0604020202020204"/>
            </a:endParaRPr>
          </a:p>
        </p:txBody>
      </p:sp>
    </p:spTree>
    <p:extLst>
      <p:ext uri="{BB962C8B-B14F-4D97-AF65-F5344CB8AC3E}">
        <p14:creationId xmlns:p14="http://schemas.microsoft.com/office/powerpoint/2010/main" val="2998091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419760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4275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93546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9602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81044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393700"/>
            <a:ext cx="4729163" cy="2660650"/>
          </a:xfrm>
        </p:spPr>
      </p:sp>
      <p:sp>
        <p:nvSpPr>
          <p:cNvPr id="3" name="Notes Placeholder 2"/>
          <p:cNvSpPr>
            <a:spLocks noGrp="1"/>
          </p:cNvSpPr>
          <p:nvPr>
            <p:ph type="body" idx="1"/>
          </p:nvPr>
        </p:nvSpPr>
        <p:spPr/>
        <p:txBody>
          <a:bodyPr/>
          <a:lstStyle/>
          <a:p>
            <a:pPr marL="9318" indent="0">
              <a:buNone/>
            </a:pP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solidFill>
                  <a:prstClr val="black"/>
                </a:solidFill>
                <a:latin typeface="Arial" panose="020B0604020202020204"/>
              </a:rPr>
              <a:pPr/>
              <a:t>35</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182651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393700"/>
            <a:ext cx="4729163" cy="2660650"/>
          </a:xfrm>
        </p:spPr>
      </p:sp>
      <p:sp>
        <p:nvSpPr>
          <p:cNvPr id="3" name="Notes Placeholder 2"/>
          <p:cNvSpPr>
            <a:spLocks noGrp="1"/>
          </p:cNvSpPr>
          <p:nvPr>
            <p:ph type="body" idx="1"/>
          </p:nvPr>
        </p:nvSpPr>
        <p:spPr/>
        <p:txBody>
          <a:bodyPr/>
          <a:lstStyle/>
          <a:p>
            <a:pPr marL="180768" indent="-171450">
              <a:buFontTx/>
              <a:buChar char="-"/>
            </a:pPr>
            <a:r>
              <a:rPr lang="en-US" dirty="0"/>
              <a:t>User triggers</a:t>
            </a:r>
            <a:r>
              <a:rPr lang="en-US" baseline="0" dirty="0"/>
              <a:t> </a:t>
            </a:r>
            <a:r>
              <a:rPr lang="en-US" dirty="0"/>
              <a:t>ansible playbook to provision worker nodes. Ansible talk to OneView to</a:t>
            </a:r>
            <a:r>
              <a:rPr lang="en-US" baseline="0" dirty="0"/>
              <a:t> provision physical server with OS deployment.</a:t>
            </a:r>
          </a:p>
          <a:p>
            <a:pPr marL="180768" indent="-171450">
              <a:buFontTx/>
              <a:buChar char="-"/>
            </a:pPr>
            <a:r>
              <a:rPr lang="en-US" baseline="0" dirty="0"/>
              <a:t>OS deployment happens through Image Streamer</a:t>
            </a: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solidFill>
                  <a:prstClr val="black"/>
                </a:solidFill>
                <a:latin typeface="Arial" panose="020B0604020202020204"/>
              </a:rPr>
              <a:pPr/>
              <a:t>36</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1794974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393700"/>
            <a:ext cx="4729163" cy="2660650"/>
          </a:xfrm>
        </p:spPr>
      </p:sp>
      <p:sp>
        <p:nvSpPr>
          <p:cNvPr id="3" name="Notes Placeholder 2"/>
          <p:cNvSpPr>
            <a:spLocks noGrp="1"/>
          </p:cNvSpPr>
          <p:nvPr>
            <p:ph type="body" idx="1"/>
          </p:nvPr>
        </p:nvSpPr>
        <p:spPr/>
        <p:txBody>
          <a:bodyPr/>
          <a:lstStyle/>
          <a:p>
            <a:pPr marL="9318" indent="0">
              <a:buNone/>
            </a:pP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solidFill>
                  <a:prstClr val="black"/>
                </a:solidFill>
                <a:latin typeface="Arial" panose="020B0604020202020204"/>
              </a:rPr>
              <a:pPr/>
              <a:t>37</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313268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771754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8897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solidFill>
                  <a:prstClr val="black"/>
                </a:solidFill>
                <a:latin typeface="Arial" panose="020B0604020202020204"/>
              </a:rPr>
              <a:pPr/>
              <a:t>4</a:t>
            </a:fld>
            <a:endParaRPr lang="en-GB">
              <a:solidFill>
                <a:prstClr val="black"/>
              </a:solidFill>
              <a:latin typeface="Arial" panose="020B0604020202020204"/>
            </a:endParaRPr>
          </a:p>
        </p:txBody>
      </p:sp>
    </p:spTree>
    <p:extLst>
      <p:ext uri="{BB962C8B-B14F-4D97-AF65-F5344CB8AC3E}">
        <p14:creationId xmlns:p14="http://schemas.microsoft.com/office/powerpoint/2010/main" val="4120213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538" y="412750"/>
            <a:ext cx="4965700" cy="2794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40</a:t>
            </a:fld>
            <a:endParaRPr lang="en-US"/>
          </a:p>
        </p:txBody>
      </p:sp>
    </p:spTree>
    <p:extLst>
      <p:ext uri="{BB962C8B-B14F-4D97-AF65-F5344CB8AC3E}">
        <p14:creationId xmlns:p14="http://schemas.microsoft.com/office/powerpoint/2010/main" val="1773937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9989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666140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667835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87059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924581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878365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30487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595303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393700"/>
            <a:ext cx="4729163" cy="2660650"/>
          </a:xfrm>
        </p:spPr>
      </p:sp>
      <p:sp>
        <p:nvSpPr>
          <p:cNvPr id="3" name="Notes Placeholder 2"/>
          <p:cNvSpPr>
            <a:spLocks noGrp="1"/>
          </p:cNvSpPr>
          <p:nvPr>
            <p:ph type="body" idx="1"/>
          </p:nvPr>
        </p:nvSpPr>
        <p:spPr/>
        <p:txBody>
          <a:bodyPr/>
          <a:lstStyle/>
          <a:p>
            <a:r>
              <a:rPr lang="en-US" dirty="0"/>
              <a:t>Mp3 evolution</a:t>
            </a:r>
          </a:p>
          <a:p>
            <a:r>
              <a:rPr lang="en-US" dirty="0"/>
              <a:t>Smartphone</a:t>
            </a:r>
            <a:r>
              <a:rPr lang="en-US" baseline="0" dirty="0"/>
              <a:t> &amp; digital</a:t>
            </a:r>
          </a:p>
          <a:p>
            <a:r>
              <a:rPr lang="en-US" baseline="0" dirty="0"/>
              <a:t>Similar phenomena happening for software application industry</a:t>
            </a:r>
            <a:endParaRPr lang="en-US" dirty="0"/>
          </a:p>
          <a:p>
            <a:endParaRPr lang="en-US" sz="1100" b="0" i="0" u="none" strike="noStrike" kern="1200" baseline="0" dirty="0">
              <a:solidFill>
                <a:schemeClr val="tx1"/>
              </a:solidFill>
              <a:latin typeface="MetricHPE" panose="020B0503030202060203" pitchFamily="34" charset="0"/>
              <a:ea typeface="+mn-ea"/>
              <a:cs typeface="+mn-cs"/>
            </a:endParaRPr>
          </a:p>
          <a:p>
            <a:r>
              <a:rPr lang="en-US" sz="1100" b="0" i="0" u="none" strike="noStrike" kern="1200" baseline="0" dirty="0">
                <a:solidFill>
                  <a:schemeClr val="tx1"/>
                </a:solidFill>
                <a:latin typeface="MetricHPE" panose="020B0503030202060203" pitchFamily="34" charset="0"/>
                <a:ea typeface="+mn-ea"/>
                <a:cs typeface="+mn-cs"/>
              </a:rPr>
              <a:t>With the evolution of </a:t>
            </a:r>
            <a:r>
              <a:rPr lang="en-US" sz="1100" b="0" i="0" u="none" strike="noStrike" kern="1200" baseline="0" dirty="0" err="1">
                <a:solidFill>
                  <a:schemeClr val="tx1"/>
                </a:solidFill>
                <a:latin typeface="MetricHPE" panose="020B0503030202060203" pitchFamily="34" charset="0"/>
                <a:ea typeface="+mn-ea"/>
                <a:cs typeface="+mn-cs"/>
              </a:rPr>
              <a:t>microservices</a:t>
            </a:r>
            <a:r>
              <a:rPr lang="en-US" sz="1100" b="0" i="0" u="none" strike="noStrike" kern="1200" baseline="0" dirty="0">
                <a:solidFill>
                  <a:schemeClr val="tx1"/>
                </a:solidFill>
                <a:latin typeface="MetricHPE" panose="020B0503030202060203" pitchFamily="34" charset="0"/>
                <a:ea typeface="+mn-ea"/>
                <a:cs typeface="+mn-cs"/>
              </a:rPr>
              <a:t> and containers in the recent years, the way</a:t>
            </a:r>
          </a:p>
          <a:p>
            <a:r>
              <a:rPr lang="en-US" sz="1100" b="0" i="0" u="none" strike="noStrike" kern="1200" baseline="0" dirty="0">
                <a:solidFill>
                  <a:schemeClr val="tx1"/>
                </a:solidFill>
                <a:latin typeface="MetricHPE" panose="020B0503030202060203" pitchFamily="34" charset="0"/>
                <a:ea typeface="+mn-ea"/>
                <a:cs typeface="+mn-cs"/>
              </a:rPr>
              <a:t>we design, develop and run software has changed significantly. The new modern</a:t>
            </a:r>
          </a:p>
          <a:p>
            <a:r>
              <a:rPr lang="en-US" sz="1100" b="0" i="0" u="none" strike="noStrike" kern="1200" baseline="0" dirty="0">
                <a:solidFill>
                  <a:schemeClr val="tx1"/>
                </a:solidFill>
                <a:latin typeface="MetricHPE" panose="020B0503030202060203" pitchFamily="34" charset="0"/>
                <a:ea typeface="+mn-ea"/>
                <a:cs typeface="+mn-cs"/>
              </a:rPr>
              <a:t>applications are optimized for scalability, elasticity, failure, and speed of change.</a:t>
            </a:r>
          </a:p>
          <a:p>
            <a:r>
              <a:rPr lang="en-US" sz="1100" b="0" i="0" u="none" strike="noStrike" kern="1200" baseline="0" dirty="0">
                <a:solidFill>
                  <a:schemeClr val="tx1"/>
                </a:solidFill>
                <a:latin typeface="MetricHPE" panose="020B0503030202060203" pitchFamily="34" charset="0"/>
                <a:ea typeface="+mn-ea"/>
                <a:cs typeface="+mn-cs"/>
              </a:rPr>
              <a:t>Driven by new principles, these modern architectures require a different set of</a:t>
            </a:r>
          </a:p>
          <a:p>
            <a:r>
              <a:rPr lang="en-US" sz="1100" b="0" i="0" u="none" strike="noStrike" kern="1200" baseline="0" dirty="0">
                <a:solidFill>
                  <a:schemeClr val="tx1"/>
                </a:solidFill>
                <a:latin typeface="MetricHPE" panose="020B0503030202060203" pitchFamily="34" charset="0"/>
                <a:ea typeface="+mn-ea"/>
                <a:cs typeface="+mn-cs"/>
              </a:rPr>
              <a:t>patterns and practices to be applied.</a:t>
            </a:r>
            <a:r>
              <a:rPr lang="en-GB" sz="1100" kern="1200" dirty="0">
                <a:solidFill>
                  <a:schemeClr val="tx1"/>
                </a:solidFill>
                <a:effectLst/>
                <a:latin typeface="MetricHPE" panose="020B0503030202060203" pitchFamily="34" charset="0"/>
                <a:ea typeface="+mn-ea"/>
                <a:cs typeface="+mn-cs"/>
              </a:rPr>
              <a:t> </a:t>
            </a:r>
          </a:p>
          <a:p>
            <a:r>
              <a:rPr lang="en-GB" sz="1100" kern="1200" dirty="0">
                <a:solidFill>
                  <a:schemeClr val="tx1"/>
                </a:solidFill>
                <a:effectLst/>
                <a:latin typeface="MetricHPE" panose="020B0503030202060203" pitchFamily="34" charset="0"/>
                <a:ea typeface="+mn-ea"/>
                <a:cs typeface="+mn-cs"/>
              </a:rPr>
              <a:t>This session will provide architectural guidance for deploying, scaling, and managing stateful cloud-native applications with Kubernetes as a scale-out and efficient container orchestrator and Portworx PX-Enterprise edition as a cloud-native software-defined storage platform on HPE Synergy composable infrastructure. More specifically, it shows how to:  • Deploy Container-as-a-Service (</a:t>
            </a:r>
            <a:r>
              <a:rPr lang="en-GB" sz="1100" kern="1200" dirty="0" err="1">
                <a:solidFill>
                  <a:schemeClr val="tx1"/>
                </a:solidFill>
                <a:effectLst/>
                <a:latin typeface="MetricHPE" panose="020B0503030202060203" pitchFamily="34" charset="0"/>
                <a:ea typeface="+mn-ea"/>
                <a:cs typeface="+mn-cs"/>
              </a:rPr>
              <a:t>CaaS</a:t>
            </a:r>
            <a:r>
              <a:rPr lang="en-GB" sz="1100" kern="1200" dirty="0">
                <a:solidFill>
                  <a:schemeClr val="tx1"/>
                </a:solidFill>
                <a:effectLst/>
                <a:latin typeface="MetricHPE" panose="020B0503030202060203" pitchFamily="34" charset="0"/>
                <a:ea typeface="+mn-ea"/>
                <a:cs typeface="+mn-cs"/>
              </a:rPr>
              <a:t>) and managed container functionality within IT organizations using Kubernetes as the orchestration engine • Run stateful workloads using Portworx PX-Enterprise as the cloud-native storage platform • Automate deployment and scale of an integrated Portworx + Kubernetes platform leveraging HPE Synergy strengths in rapid provisioning using HPE Synergy Image Streamer by orchestrating through Ansible. </a:t>
            </a:r>
            <a:endParaRPr lang="en-US" dirty="0"/>
          </a:p>
          <a:p>
            <a:pPr marL="9318" indent="0">
              <a:buNone/>
            </a:pPr>
            <a:endParaRPr lang="en-US" dirty="0"/>
          </a:p>
        </p:txBody>
      </p:sp>
      <p:sp>
        <p:nvSpPr>
          <p:cNvPr id="4" name="Slide Number Placeholder 3"/>
          <p:cNvSpPr>
            <a:spLocks noGrp="1"/>
          </p:cNvSpPr>
          <p:nvPr>
            <p:ph type="sldNum" sz="quarter" idx="10"/>
          </p:nvPr>
        </p:nvSpPr>
        <p:spPr/>
        <p:txBody>
          <a:bodyPr/>
          <a:lstStyle/>
          <a:p>
            <a:fld id="{8547E1EE-0039-4797-B978-F453418260D1}" type="slidenum">
              <a:rPr lang="en-US" smtClean="0">
                <a:solidFill>
                  <a:prstClr val="black"/>
                </a:solidFill>
                <a:latin typeface="Arial" panose="020B0604020202020204"/>
              </a:rPr>
              <a:pPr/>
              <a:t>9</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365149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atin typeface="MetricHPE" panose="020B0503030202060203" pitchFamily="34" charset="0"/>
              </a:defRPr>
            </a:lvl1pPr>
          </a:lstStyle>
          <a:p>
            <a:r>
              <a:rPr lang="en-US"/>
              <a:t>Click to edit Master title style</a:t>
            </a:r>
            <a:endParaRPr dirty="0"/>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atin typeface="MetricHPE" panose="020B05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5" name="Slide Number Placeholder 4"/>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pPr/>
              <a:t>‹#›</a:t>
            </a:fld>
            <a:endParaRPr lang="en-US" dirty="0"/>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latin typeface="MetricHPE" panose="020B0503030202060203" pitchFamily="34" charset="0"/>
            </a:endParaRPr>
          </a:p>
        </p:txBody>
      </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a:xfrm>
            <a:off x="5598212" y="6426104"/>
            <a:ext cx="995578" cy="210312"/>
          </a:xfrm>
          <a:prstGeom prst="rect">
            <a:avLst/>
          </a:prstGeom>
        </p:spPr>
        <p:txBody>
          <a:bodyPr/>
          <a:lstStyle/>
          <a:p>
            <a:fld id="{919302FD-97CD-42A2-A14B-5D56C7105A57}" type="datetime4">
              <a:rPr lang="en-US" smtClean="0">
                <a:solidFill>
                  <a:prstClr val="black"/>
                </a:solidFill>
              </a:rPr>
              <a:pPr/>
              <a:t>13 March, 2018</a:t>
            </a:fld>
            <a:endParaRPr>
              <a:solidFill>
                <a:prstClr val="black"/>
              </a:solidFill>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a:solidFill>
                  <a:prstClr val="black"/>
                </a:solidFill>
              </a:rPr>
              <a:t>HPE Confidential | For Training Purposes Only</a:t>
            </a:r>
            <a:endParaRPr>
              <a:solidFill>
                <a:prstClr val="black"/>
              </a:solidFill>
            </a:endParaRPr>
          </a:p>
        </p:txBody>
      </p:sp>
      <p:sp>
        <p:nvSpPr>
          <p:cNvPr id="9" name="Slide Number Placeholder 8"/>
          <p:cNvSpPr>
            <a:spLocks noGrp="1"/>
          </p:cNvSpPr>
          <p:nvPr>
            <p:ph type="sldNum" sz="quarter" idx="12"/>
          </p:nvPr>
        </p:nvSpPr>
        <p:spPr>
          <a:xfrm>
            <a:off x="11049000" y="6430868"/>
            <a:ext cx="533399" cy="232147"/>
          </a:xfrm>
          <a:prstGeom prst="rect">
            <a:avLst/>
          </a:prstGeom>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404430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39_Title Slide with Dark Picture">
    <p:bg bwMode="ltGray">
      <p:bgPr>
        <a:solidFill>
          <a:schemeClr val="tx1"/>
        </a:solidFill>
        <a:effectLst/>
      </p:bgPr>
    </p:bg>
    <p:spTree>
      <p:nvGrpSpPr>
        <p:cNvPr id="1" name=""/>
        <p:cNvGrpSpPr/>
        <p:nvPr/>
      </p:nvGrpSpPr>
      <p:grpSpPr>
        <a:xfrm>
          <a:off x="0" y="0"/>
          <a:ext cx="0" cy="0"/>
          <a:chOff x="0" y="0"/>
          <a:chExt cx="0" cy="0"/>
        </a:xfrm>
      </p:grpSpPr>
      <p:pic>
        <p:nvPicPr>
          <p:cNvPr id="3" name="Picture 2" descr="20150528_I7V4722_origina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6423" y="456997"/>
            <a:ext cx="3035808" cy="1225296"/>
          </a:xfrm>
          <a:prstGeom prst="rect">
            <a:avLst/>
          </a:prstGeom>
        </p:spPr>
      </p:pic>
      <p:sp>
        <p:nvSpPr>
          <p:cNvPr id="11" name="Title 4"/>
          <p:cNvSpPr>
            <a:spLocks noGrp="1"/>
          </p:cNvSpPr>
          <p:nvPr>
            <p:ph type="title" hasCustomPrompt="1"/>
          </p:nvPr>
        </p:nvSpPr>
        <p:spPr>
          <a:xfrm>
            <a:off x="610392" y="2209800"/>
            <a:ext cx="9219407" cy="1905000"/>
          </a:xfrm>
        </p:spPr>
        <p:txBody>
          <a:bodyPr anchor="b"/>
          <a:lstStyle>
            <a:lvl1pPr>
              <a:lnSpc>
                <a:spcPct val="80000"/>
              </a:lnSpc>
              <a:defRPr sz="6600"/>
            </a:lvl1pPr>
          </a:lstStyle>
          <a:p>
            <a:r>
              <a:rPr lang="en-US" dirty="0" smtClean="0"/>
              <a:t>Title slide with picture</a:t>
            </a:r>
            <a:endParaRPr dirty="0"/>
          </a:p>
        </p:txBody>
      </p:sp>
      <p:sp>
        <p:nvSpPr>
          <p:cNvPr id="13" name="Subtitle 2"/>
          <p:cNvSpPr>
            <a:spLocks noGrp="1"/>
          </p:cNvSpPr>
          <p:nvPr>
            <p:ph type="subTitle" idx="1" hasCustomPrompt="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Speaker name and title</a:t>
            </a:r>
            <a:endParaRPr dirty="0"/>
          </a:p>
        </p:txBody>
      </p:sp>
      <p:sp>
        <p:nvSpPr>
          <p:cNvPr id="14"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smtClean="0"/>
              <a:t>Month day, year</a:t>
            </a:r>
            <a:endParaRPr dirty="0"/>
          </a:p>
        </p:txBody>
      </p:sp>
    </p:spTree>
    <p:extLst>
      <p:ext uri="{BB962C8B-B14F-4D97-AF65-F5344CB8AC3E}">
        <p14:creationId xmlns:p14="http://schemas.microsoft.com/office/powerpoint/2010/main" val="572244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116747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grpSp>
    </p:spTree>
    <p:extLst>
      <p:ext uri="{BB962C8B-B14F-4D97-AF65-F5344CB8AC3E}">
        <p14:creationId xmlns:p14="http://schemas.microsoft.com/office/powerpoint/2010/main" val="280477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317944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smtClean="0"/>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E06036-B233-499E-9BEE-F74B970C5025}"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85233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482EA9-3B56-4A33-B12A-B2128B67CF47}"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60212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5681EE-939E-420C-96CC-BBD4E0789F6E}"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298952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BED21DF-B372-4715-A947-87638DB6C7DB}"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409057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8D0524BA-C79E-44DB-BAC5-44EED042838E}"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940579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11F3DF7D-C96A-4F63-BBD4-20D694625DCA}"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2562091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A4AD46-ED28-40E6-BF28-43D9AE445334}" type="datetime4">
              <a:rPr lang="en-US" smtClean="0">
                <a:solidFill>
                  <a:prstClr val="black"/>
                </a:solidFill>
              </a:rPr>
              <a:pPr/>
              <a:t>13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solidFill>
              </a:rPr>
              <a:t>HPE Confidential | For Training Purposes Only</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15644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dirty="0"/>
              <a:t>“Click to add quote here. Type quotation marks before and after text.”</a:t>
            </a: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add quoted person’s name, title, company</a:t>
            </a:r>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
        <p:nvSpPr>
          <p:cNvPr id="3" name="Date Placeholder 2"/>
          <p:cNvSpPr>
            <a:spLocks noGrp="1"/>
          </p:cNvSpPr>
          <p:nvPr>
            <p:ph type="dt" sz="half" idx="10"/>
          </p:nvPr>
        </p:nvSpPr>
        <p:spPr/>
        <p:txBody>
          <a:bodyPr/>
          <a:lstStyle/>
          <a:p>
            <a:fld id="{1D980C28-7D34-4539-8BD9-384792B5196D}"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41078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a:t>“Click to add quote here. Type quotation marks before and after text.”</a:t>
            </a: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50C080A3-67D3-4334-BBBD-2586A0E23186}"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3284749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80CAAD1B-173D-4E62-B833-0AF2E678DB5B}"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68018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57CE476-A3A9-47EC-ACB1-2D0024860F8E}"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65547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EE82B2E7-D875-4E89-BEB0-DF13336BC9CE}"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82210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4294967295"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926EDFA-6C48-4F15-B65F-ABE41D14A4C8}"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51812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24C3AE83-4A36-4E0D-BF8F-4D5F09C9996E}"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5725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66151-5C95-458F-9D01-ADBA6339298B}" type="datetime4">
              <a:rPr lang="en-US" smtClean="0">
                <a:solidFill>
                  <a:prstClr val="black"/>
                </a:solidFill>
              </a:rPr>
              <a:pPr/>
              <a:t>14 March, 2018</a:t>
            </a:fld>
            <a:endParaRPr>
              <a:solidFill>
                <a:prstClr val="black"/>
              </a:solidFill>
            </a:endParaRPr>
          </a:p>
        </p:txBody>
      </p:sp>
      <p:sp>
        <p:nvSpPr>
          <p:cNvPr id="3" name="Footer Placeholder 2"/>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96645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0C57C41-464A-475D-A0CC-FA046720D321}"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75086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86CBB321-0014-4731-89E6-1BC031F3EE89}"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84596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28BFD648-4C11-4328-89F8-03FCC4AEB807}" type="datetime4">
              <a:rPr lang="en-US" smtClean="0">
                <a:solidFill>
                  <a:prstClr val="white"/>
                </a:solidFill>
              </a:rPr>
              <a:pPr/>
              <a:t>13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a:solidFill>
                  <a:prstClr val="white"/>
                </a:solidFill>
              </a:rPr>
              <a:t>HPE Confidential | For Training Purposes Only</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3616051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B83A9101-7F81-4BC0-9C6D-05CA017BFC04}"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20040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FF52CA6-9065-4530-9FEE-3074B09FF7FD}"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72885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65DE5AF-321A-457F-A608-80FBE08733D7}"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14985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B6BE40BD-D00A-4117-B47F-4C35630AD5BC}"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669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93285-0125-4EAD-BF76-1005CE54CAE9}"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7215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5C3B2ED-7A0E-4C69-896C-C3138BD2C963}"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72151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E8AE39-AB37-455B-B24A-AEB729461A5B}"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67045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472CE275-2ADB-4956-8B2A-9A6F2A8C468F}"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3229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7E6DE7-F10B-46C5-AF7F-96F588A12604}"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96518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506769-C66B-42D7-90FF-D002BAB248E2}"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79355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919302FD-97CD-42A2-A14B-5D56C7105A57}" type="datetime4">
              <a:rPr lang="en-US" smtClean="0">
                <a:solidFill>
                  <a:prstClr val="black"/>
                </a:solidFill>
              </a:rPr>
              <a:pPr/>
              <a:t>13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a:solidFill>
                  <a:prstClr val="black"/>
                </a:solidFill>
              </a:rPr>
              <a:t>HPE Confidential | For Training Purposes Only</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49345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
        <p:nvSpPr>
          <p:cNvPr id="9" name="Date Placeholder 8"/>
          <p:cNvSpPr>
            <a:spLocks noGrp="1"/>
          </p:cNvSpPr>
          <p:nvPr>
            <p:ph type="dt" sz="half" idx="15"/>
          </p:nvPr>
        </p:nvSpPr>
        <p:spPr/>
        <p:txBody>
          <a:bodyPr/>
          <a:lstStyle/>
          <a:p>
            <a:fld id="{BF3D13FF-AA40-4ED9-80A3-1305E183FC0D}" type="datetime4">
              <a:rPr lang="en-US" smtClean="0">
                <a:solidFill>
                  <a:prstClr val="black"/>
                </a:solidFill>
              </a:rPr>
              <a:pPr/>
              <a:t>14 March, 2018</a:t>
            </a:fld>
            <a:endParaRPr>
              <a:solidFill>
                <a:prstClr val="black"/>
              </a:solidFill>
            </a:endParaRPr>
          </a:p>
        </p:txBody>
      </p:sp>
      <p:sp>
        <p:nvSpPr>
          <p:cNvPr id="12" name="Footer Placeholder 11"/>
          <p:cNvSpPr>
            <a:spLocks noGrp="1"/>
          </p:cNvSpPr>
          <p:nvPr>
            <p:ph type="ftr" sz="quarter" idx="16"/>
          </p:nvPr>
        </p:nvSpPr>
        <p:spPr/>
        <p:txBody>
          <a:bodyPr/>
          <a:lstStyle/>
          <a:p>
            <a:r>
              <a:rPr lang="en-US" smtClean="0">
                <a:solidFill>
                  <a:prstClr val="black"/>
                </a:solidFill>
              </a:rPr>
              <a:t>Private | Confidential | Internal Use Only </a:t>
            </a:r>
            <a:endParaRPr>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62188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97949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D1F29FE-D144-43A1-B829-1A3F0513DD4B}"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2360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C01402A-B2C1-42E8-9A70-4E8CD46CA06D}"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37253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39_Title Slide with Dark Picture">
    <p:bg bwMode="ltGray">
      <p:bgPr>
        <a:solidFill>
          <a:schemeClr val="tx1"/>
        </a:solidFill>
        <a:effectLst/>
      </p:bgPr>
    </p:bg>
    <p:spTree>
      <p:nvGrpSpPr>
        <p:cNvPr id="1" name=""/>
        <p:cNvGrpSpPr/>
        <p:nvPr/>
      </p:nvGrpSpPr>
      <p:grpSpPr>
        <a:xfrm>
          <a:off x="0" y="0"/>
          <a:ext cx="0" cy="0"/>
          <a:chOff x="0" y="0"/>
          <a:chExt cx="0" cy="0"/>
        </a:xfrm>
      </p:grpSpPr>
      <p:pic>
        <p:nvPicPr>
          <p:cNvPr id="3" name="Picture 2" descr="20150528_I7V4722_origina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6423" y="456997"/>
            <a:ext cx="3035808" cy="1225296"/>
          </a:xfrm>
          <a:prstGeom prst="rect">
            <a:avLst/>
          </a:prstGeom>
        </p:spPr>
      </p:pic>
      <p:sp>
        <p:nvSpPr>
          <p:cNvPr id="11" name="Title 4"/>
          <p:cNvSpPr>
            <a:spLocks noGrp="1"/>
          </p:cNvSpPr>
          <p:nvPr>
            <p:ph type="title" hasCustomPrompt="1"/>
          </p:nvPr>
        </p:nvSpPr>
        <p:spPr>
          <a:xfrm>
            <a:off x="610392" y="2209800"/>
            <a:ext cx="9219407" cy="1905000"/>
          </a:xfrm>
        </p:spPr>
        <p:txBody>
          <a:bodyPr anchor="b"/>
          <a:lstStyle>
            <a:lvl1pPr>
              <a:lnSpc>
                <a:spcPct val="80000"/>
              </a:lnSpc>
              <a:defRPr sz="6600"/>
            </a:lvl1pPr>
          </a:lstStyle>
          <a:p>
            <a:r>
              <a:rPr lang="en-US" dirty="0" smtClean="0"/>
              <a:t>Title slide with picture</a:t>
            </a:r>
            <a:endParaRPr dirty="0"/>
          </a:p>
        </p:txBody>
      </p:sp>
      <p:sp>
        <p:nvSpPr>
          <p:cNvPr id="13" name="Subtitle 2"/>
          <p:cNvSpPr>
            <a:spLocks noGrp="1"/>
          </p:cNvSpPr>
          <p:nvPr>
            <p:ph type="subTitle" idx="1" hasCustomPrompt="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Speaker name and title</a:t>
            </a:r>
            <a:endParaRPr dirty="0"/>
          </a:p>
        </p:txBody>
      </p:sp>
      <p:sp>
        <p:nvSpPr>
          <p:cNvPr id="14"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smtClean="0"/>
              <a:t>Month day, year</a:t>
            </a:r>
            <a:endParaRPr dirty="0"/>
          </a:p>
        </p:txBody>
      </p:sp>
    </p:spTree>
    <p:extLst>
      <p:ext uri="{BB962C8B-B14F-4D97-AF65-F5344CB8AC3E}">
        <p14:creationId xmlns:p14="http://schemas.microsoft.com/office/powerpoint/2010/main" val="123873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168298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grpSp>
    </p:spTree>
    <p:extLst>
      <p:ext uri="{BB962C8B-B14F-4D97-AF65-F5344CB8AC3E}">
        <p14:creationId xmlns:p14="http://schemas.microsoft.com/office/powerpoint/2010/main" val="2129739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122783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smtClean="0"/>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E06036-B233-499E-9BEE-F74B970C5025}"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34713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482EA9-3B56-4A33-B12A-B2128B67CF47}"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83852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6822A79-B6F0-441C-9E8D-0E31743AA60D}" type="datetime4">
              <a:rPr lang="en-US" smtClean="0">
                <a:solidFill>
                  <a:prstClr val="black"/>
                </a:solidFill>
              </a:rPr>
              <a:pPr/>
              <a:t>13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solidFill>
              </a:rPr>
              <a:t>HPE Confidential | For Training Purposes Only</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64751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5681EE-939E-420C-96CC-BBD4E0789F6E}"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137077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BED21DF-B372-4715-A947-87638DB6C7DB}"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3951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8D0524BA-C79E-44DB-BAC5-44EED042838E}"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195803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11F3DF7D-C96A-4F63-BBD4-20D694625DCA}"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326075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dirty="0"/>
              <a:t>“Click to add quote here. Type quotation marks before and after text.”</a:t>
            </a: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add quoted person’s name, title, company</a:t>
            </a:r>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
        <p:nvSpPr>
          <p:cNvPr id="3" name="Date Placeholder 2"/>
          <p:cNvSpPr>
            <a:spLocks noGrp="1"/>
          </p:cNvSpPr>
          <p:nvPr>
            <p:ph type="dt" sz="half" idx="10"/>
          </p:nvPr>
        </p:nvSpPr>
        <p:spPr/>
        <p:txBody>
          <a:bodyPr/>
          <a:lstStyle/>
          <a:p>
            <a:fld id="{1D980C28-7D34-4539-8BD9-384792B5196D}"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3977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a:t>“Click to add quote here. Type quotation marks before and after text.”</a:t>
            </a: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50C080A3-67D3-4334-BBBD-2586A0E23186}"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766674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80CAAD1B-173D-4E62-B833-0AF2E678DB5B}"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12066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57CE476-A3A9-47EC-ACB1-2D0024860F8E}"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5333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EE82B2E7-D875-4E89-BEB0-DF13336BC9CE}"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90385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4294967295"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926EDFA-6C48-4F15-B65F-ABE41D14A4C8}"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5109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9624FB0-238A-4C68-AFCB-BC5C91AA08EB}" type="datetime4">
              <a:rPr lang="en-US" smtClean="0">
                <a:solidFill>
                  <a:prstClr val="black"/>
                </a:solidFill>
              </a:rPr>
              <a:pPr/>
              <a:t>13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a:solidFill>
                  <a:prstClr val="black"/>
                </a:solidFill>
              </a:rPr>
              <a:t>HPE Confidential | For Training Purposes Only</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61551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24C3AE83-4A36-4E0D-BF8F-4D5F09C9996E}"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78384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66151-5C95-458F-9D01-ADBA6339298B}" type="datetime4">
              <a:rPr lang="en-US" smtClean="0">
                <a:solidFill>
                  <a:prstClr val="black"/>
                </a:solidFill>
              </a:rPr>
              <a:pPr/>
              <a:t>14 March, 2018</a:t>
            </a:fld>
            <a:endParaRPr>
              <a:solidFill>
                <a:prstClr val="black"/>
              </a:solidFill>
            </a:endParaRPr>
          </a:p>
        </p:txBody>
      </p:sp>
      <p:sp>
        <p:nvSpPr>
          <p:cNvPr id="3" name="Footer Placeholder 2"/>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51426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0C57C41-464A-475D-A0CC-FA046720D321}"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48484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86CBB321-0014-4731-89E6-1BC031F3EE89}"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57652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B83A9101-7F81-4BC0-9C6D-05CA017BFC04}"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415400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FF52CA6-9065-4530-9FEE-3074B09FF7FD}"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36829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65DE5AF-321A-457F-A608-80FBE08733D7}"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87997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B6BE40BD-D00A-4117-B47F-4C35630AD5BC}"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17112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93285-0125-4EAD-BF76-1005CE54CAE9}"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61071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5C3B2ED-7A0E-4C69-896C-C3138BD2C963}"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15412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Date Placeholder 2"/>
          <p:cNvSpPr>
            <a:spLocks noGrp="1"/>
          </p:cNvSpPr>
          <p:nvPr>
            <p:ph type="dt" sz="half" idx="10"/>
          </p:nvPr>
        </p:nvSpPr>
        <p:spPr/>
        <p:txBody>
          <a:bodyPr/>
          <a:lstStyle/>
          <a:p>
            <a:fld id="{1AAF9CC5-AF27-447C-B9E9-0176BA42A394}" type="datetime4">
              <a:rPr lang="en-US" smtClean="0">
                <a:solidFill>
                  <a:prstClr val="black"/>
                </a:solidFill>
              </a:rPr>
              <a:pPr/>
              <a:t>13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a:solidFill>
                  <a:prstClr val="black"/>
                </a:solidFill>
              </a:rPr>
              <a:t>HPE Confidential | For Training Purposes Only</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23535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E8AE39-AB37-455B-B24A-AEB729461A5B}"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01886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472CE275-2ADB-4956-8B2A-9A6F2A8C468F}"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31789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7E6DE7-F10B-46C5-AF7F-96F588A12604}"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64381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506769-C66B-42D7-90FF-D002BAB248E2}"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9681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
        <p:nvSpPr>
          <p:cNvPr id="9" name="Date Placeholder 8"/>
          <p:cNvSpPr>
            <a:spLocks noGrp="1"/>
          </p:cNvSpPr>
          <p:nvPr>
            <p:ph type="dt" sz="half" idx="15"/>
          </p:nvPr>
        </p:nvSpPr>
        <p:spPr/>
        <p:txBody>
          <a:bodyPr/>
          <a:lstStyle/>
          <a:p>
            <a:fld id="{BF3D13FF-AA40-4ED9-80A3-1305E183FC0D}" type="datetime4">
              <a:rPr lang="en-US" smtClean="0">
                <a:solidFill>
                  <a:prstClr val="black"/>
                </a:solidFill>
              </a:rPr>
              <a:pPr/>
              <a:t>14 March, 2018</a:t>
            </a:fld>
            <a:endParaRPr>
              <a:solidFill>
                <a:prstClr val="black"/>
              </a:solidFill>
            </a:endParaRPr>
          </a:p>
        </p:txBody>
      </p:sp>
      <p:sp>
        <p:nvSpPr>
          <p:cNvPr id="12" name="Footer Placeholder 11"/>
          <p:cNvSpPr>
            <a:spLocks noGrp="1"/>
          </p:cNvSpPr>
          <p:nvPr>
            <p:ph type="ftr" sz="quarter" idx="16"/>
          </p:nvPr>
        </p:nvSpPr>
        <p:spPr/>
        <p:txBody>
          <a:bodyPr/>
          <a:lstStyle/>
          <a:p>
            <a:r>
              <a:rPr lang="en-US" smtClean="0">
                <a:solidFill>
                  <a:prstClr val="black"/>
                </a:solidFill>
              </a:rPr>
              <a:t>Private | Confidential | Internal Use Only </a:t>
            </a:r>
            <a:endParaRPr>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4793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376119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D1F29FE-D144-43A1-B829-1A3F0513DD4B}"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07764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C01402A-B2C1-42E8-9A70-4E8CD46CA06D}"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59348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39_Title Slide with Dark Picture">
    <p:bg bwMode="ltGray">
      <p:bgPr>
        <a:solidFill>
          <a:schemeClr val="tx1"/>
        </a:solidFill>
        <a:effectLst/>
      </p:bgPr>
    </p:bg>
    <p:spTree>
      <p:nvGrpSpPr>
        <p:cNvPr id="1" name=""/>
        <p:cNvGrpSpPr/>
        <p:nvPr/>
      </p:nvGrpSpPr>
      <p:grpSpPr>
        <a:xfrm>
          <a:off x="0" y="0"/>
          <a:ext cx="0" cy="0"/>
          <a:chOff x="0" y="0"/>
          <a:chExt cx="0" cy="0"/>
        </a:xfrm>
      </p:grpSpPr>
      <p:pic>
        <p:nvPicPr>
          <p:cNvPr id="3" name="Picture 2" descr="20150528_I7V4722_origina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6423" y="456997"/>
            <a:ext cx="3035808" cy="1225296"/>
          </a:xfrm>
          <a:prstGeom prst="rect">
            <a:avLst/>
          </a:prstGeom>
        </p:spPr>
      </p:pic>
      <p:sp>
        <p:nvSpPr>
          <p:cNvPr id="11" name="Title 4"/>
          <p:cNvSpPr>
            <a:spLocks noGrp="1"/>
          </p:cNvSpPr>
          <p:nvPr>
            <p:ph type="title" hasCustomPrompt="1"/>
          </p:nvPr>
        </p:nvSpPr>
        <p:spPr>
          <a:xfrm>
            <a:off x="610392" y="2209800"/>
            <a:ext cx="9219407" cy="1905000"/>
          </a:xfrm>
        </p:spPr>
        <p:txBody>
          <a:bodyPr anchor="b"/>
          <a:lstStyle>
            <a:lvl1pPr>
              <a:lnSpc>
                <a:spcPct val="80000"/>
              </a:lnSpc>
              <a:defRPr sz="6600"/>
            </a:lvl1pPr>
          </a:lstStyle>
          <a:p>
            <a:r>
              <a:rPr lang="en-US" dirty="0" smtClean="0"/>
              <a:t>Title slide with picture</a:t>
            </a:r>
            <a:endParaRPr dirty="0"/>
          </a:p>
        </p:txBody>
      </p:sp>
      <p:sp>
        <p:nvSpPr>
          <p:cNvPr id="13" name="Subtitle 2"/>
          <p:cNvSpPr>
            <a:spLocks noGrp="1"/>
          </p:cNvSpPr>
          <p:nvPr>
            <p:ph type="subTitle" idx="1" hasCustomPrompt="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Speaker name and title</a:t>
            </a:r>
            <a:endParaRPr dirty="0"/>
          </a:p>
        </p:txBody>
      </p:sp>
      <p:sp>
        <p:nvSpPr>
          <p:cNvPr id="14"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smtClean="0"/>
              <a:t>Month day, year</a:t>
            </a:r>
            <a:endParaRPr dirty="0"/>
          </a:p>
        </p:txBody>
      </p:sp>
    </p:spTree>
    <p:extLst>
      <p:ext uri="{BB962C8B-B14F-4D97-AF65-F5344CB8AC3E}">
        <p14:creationId xmlns:p14="http://schemas.microsoft.com/office/powerpoint/2010/main" val="3297157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218563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
        <p:nvSpPr>
          <p:cNvPr id="9" name="Date Placeholder 8"/>
          <p:cNvSpPr>
            <a:spLocks noGrp="1"/>
          </p:cNvSpPr>
          <p:nvPr>
            <p:ph type="dt" sz="half" idx="15"/>
          </p:nvPr>
        </p:nvSpPr>
        <p:spPr/>
        <p:txBody>
          <a:bodyPr/>
          <a:lstStyle/>
          <a:p>
            <a:fld id="{35D35A41-AE04-4198-B81C-E24CB8F16723}" type="datetime4">
              <a:rPr lang="en-US" smtClean="0">
                <a:solidFill>
                  <a:prstClr val="black"/>
                </a:solidFill>
              </a:rPr>
              <a:pPr/>
              <a:t>13 March, 2018</a:t>
            </a:fld>
            <a:endParaRPr>
              <a:solidFill>
                <a:prstClr val="black"/>
              </a:solidFill>
            </a:endParaRPr>
          </a:p>
        </p:txBody>
      </p:sp>
      <p:sp>
        <p:nvSpPr>
          <p:cNvPr id="12" name="Footer Placeholder 11"/>
          <p:cNvSpPr>
            <a:spLocks noGrp="1"/>
          </p:cNvSpPr>
          <p:nvPr>
            <p:ph type="ftr" sz="quarter" idx="16"/>
          </p:nvPr>
        </p:nvSpPr>
        <p:spPr/>
        <p:txBody>
          <a:bodyPr/>
          <a:lstStyle/>
          <a:p>
            <a:r>
              <a:rPr lang="en-US">
                <a:solidFill>
                  <a:prstClr val="black"/>
                </a:solidFill>
              </a:rPr>
              <a:t>HPE Confidential | For Training Purposes Only</a:t>
            </a:r>
            <a:endParaRPr>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63311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grpSp>
    </p:spTree>
    <p:extLst>
      <p:ext uri="{BB962C8B-B14F-4D97-AF65-F5344CB8AC3E}">
        <p14:creationId xmlns:p14="http://schemas.microsoft.com/office/powerpoint/2010/main" val="1342248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230407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smtClean="0"/>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E06036-B233-499E-9BEE-F74B970C5025}"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423020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482EA9-3B56-4A33-B12A-B2128B67CF47}"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3202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5681EE-939E-420C-96CC-BBD4E0789F6E}"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286941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BED21DF-B372-4715-A947-87638DB6C7DB}"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324929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8D0524BA-C79E-44DB-BAC5-44EED042838E}"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4004357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11F3DF7D-C96A-4F63-BBD4-20D694625DCA}"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352424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dirty="0"/>
              <a:t>“Click to add quote here. Type quotation marks before and after text.”</a:t>
            </a: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add quoted person’s name, title, company</a:t>
            </a:r>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
        <p:nvSpPr>
          <p:cNvPr id="3" name="Date Placeholder 2"/>
          <p:cNvSpPr>
            <a:spLocks noGrp="1"/>
          </p:cNvSpPr>
          <p:nvPr>
            <p:ph type="dt" sz="half" idx="10"/>
          </p:nvPr>
        </p:nvSpPr>
        <p:spPr/>
        <p:txBody>
          <a:bodyPr/>
          <a:lstStyle/>
          <a:p>
            <a:fld id="{1D980C28-7D34-4539-8BD9-384792B5196D}"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4715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a:t>“Click to add quote here. Type quotation marks before and after text.”</a:t>
            </a: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50C080A3-67D3-4334-BBBD-2586A0E23186}"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4102306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192351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80CAAD1B-173D-4E62-B833-0AF2E678DB5B}"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72077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57CE476-A3A9-47EC-ACB1-2D0024860F8E}"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71945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EE82B2E7-D875-4E89-BEB0-DF13336BC9CE}"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2538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4294967295"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926EDFA-6C48-4F15-B65F-ABE41D14A4C8}"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1169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24C3AE83-4A36-4E0D-BF8F-4D5F09C9996E}"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45657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66151-5C95-458F-9D01-ADBA6339298B}" type="datetime4">
              <a:rPr lang="en-US" smtClean="0">
                <a:solidFill>
                  <a:prstClr val="black"/>
                </a:solidFill>
              </a:rPr>
              <a:pPr/>
              <a:t>14 March, 2018</a:t>
            </a:fld>
            <a:endParaRPr>
              <a:solidFill>
                <a:prstClr val="black"/>
              </a:solidFill>
            </a:endParaRPr>
          </a:p>
        </p:txBody>
      </p:sp>
      <p:sp>
        <p:nvSpPr>
          <p:cNvPr id="3" name="Footer Placeholder 2"/>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04435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0C57C41-464A-475D-A0CC-FA046720D321}"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67153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86CBB321-0014-4731-89E6-1BC031F3EE89}"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93586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B83A9101-7F81-4BC0-9C6D-05CA017BFC04}"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31131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FF52CA6-9065-4530-9FEE-3074B09FF7FD}"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423255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grpSp>
    </p:spTree>
    <p:extLst>
      <p:ext uri="{BB962C8B-B14F-4D97-AF65-F5344CB8AC3E}">
        <p14:creationId xmlns:p14="http://schemas.microsoft.com/office/powerpoint/2010/main" val="16752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65DE5AF-321A-457F-A608-80FBE08733D7}"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74815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B6BE40BD-D00A-4117-B47F-4C35630AD5BC}"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78720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93285-0125-4EAD-BF76-1005CE54CAE9}"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57626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5C3B2ED-7A0E-4C69-896C-C3138BD2C963}"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7799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E8AE39-AB37-455B-B24A-AEB729461A5B}"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34435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472CE275-2ADB-4956-8B2A-9A6F2A8C468F}"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31056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7E6DE7-F10B-46C5-AF7F-96F588A12604}"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81856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506769-C66B-42D7-90FF-D002BAB248E2}"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81260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
        <p:nvSpPr>
          <p:cNvPr id="9" name="Date Placeholder 8"/>
          <p:cNvSpPr>
            <a:spLocks noGrp="1"/>
          </p:cNvSpPr>
          <p:nvPr>
            <p:ph type="dt" sz="half" idx="15"/>
          </p:nvPr>
        </p:nvSpPr>
        <p:spPr/>
        <p:txBody>
          <a:bodyPr/>
          <a:lstStyle/>
          <a:p>
            <a:fld id="{BF3D13FF-AA40-4ED9-80A3-1305E183FC0D}" type="datetime4">
              <a:rPr lang="en-US" smtClean="0">
                <a:solidFill>
                  <a:prstClr val="black"/>
                </a:solidFill>
              </a:rPr>
              <a:pPr/>
              <a:t>14 March, 2018</a:t>
            </a:fld>
            <a:endParaRPr>
              <a:solidFill>
                <a:prstClr val="black"/>
              </a:solidFill>
            </a:endParaRPr>
          </a:p>
        </p:txBody>
      </p:sp>
      <p:sp>
        <p:nvSpPr>
          <p:cNvPr id="12" name="Footer Placeholder 11"/>
          <p:cNvSpPr>
            <a:spLocks noGrp="1"/>
          </p:cNvSpPr>
          <p:nvPr>
            <p:ph type="ftr" sz="quarter" idx="16"/>
          </p:nvPr>
        </p:nvSpPr>
        <p:spPr/>
        <p:txBody>
          <a:bodyPr/>
          <a:lstStyle/>
          <a:p>
            <a:r>
              <a:rPr lang="en-US" smtClean="0">
                <a:solidFill>
                  <a:prstClr val="black"/>
                </a:solidFill>
              </a:rPr>
              <a:t>Private | Confidential | Internal Use Only </a:t>
            </a:r>
            <a:endParaRPr>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09339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218950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Date Placeholder 1"/>
          <p:cNvSpPr>
            <a:spLocks noGrp="1"/>
          </p:cNvSpPr>
          <p:nvPr>
            <p:ph type="dt" sz="half" idx="10"/>
          </p:nvPr>
        </p:nvSpPr>
        <p:spPr>
          <a:xfrm>
            <a:off x="5598212" y="6426104"/>
            <a:ext cx="995578" cy="210312"/>
          </a:xfrm>
          <a:prstGeom prst="rect">
            <a:avLst/>
          </a:prstGeom>
        </p:spPr>
        <p:txBody>
          <a:bodyPr/>
          <a:lstStyle>
            <a:lvl1pPr>
              <a:defRPr>
                <a:latin typeface="MetricHPE" panose="020B0503030202060203" pitchFamily="34" charset="0"/>
              </a:defRPr>
            </a:lvl1pPr>
          </a:lstStyle>
          <a:p>
            <a:fld id="{ECF1CC87-9C4B-4D13-B529-5EAF641302E2}" type="datetime4">
              <a:rPr lang="en-US" smtClean="0"/>
              <a:pPr/>
              <a:t>13 March, 2018</a:t>
            </a:fld>
            <a:endParaRPr lang="en-US" dirty="0"/>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lvl1pPr>
              <a:defRPr>
                <a:latin typeface="MetricHPE" panose="020B0503030202060203" pitchFamily="34" charset="0"/>
              </a:defRPr>
            </a:lvl1pPr>
          </a:lstStyle>
          <a:p>
            <a:r>
              <a:rPr lang="en-US" dirty="0"/>
              <a:t>Private | Confidential | Internal Use Only </a:t>
            </a:r>
          </a:p>
        </p:txBody>
      </p:sp>
      <p:sp>
        <p:nvSpPr>
          <p:cNvPr id="9" name="Slide Number Placeholder 8"/>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38912" y="908866"/>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Click to edit master subtitle style</a:t>
            </a:r>
          </a:p>
        </p:txBody>
      </p:sp>
      <p:sp>
        <p:nvSpPr>
          <p:cNvPr id="7" name="Title 6"/>
          <p:cNvSpPr>
            <a:spLocks noGrp="1"/>
          </p:cNvSpPr>
          <p:nvPr>
            <p:ph type="title" hasCustomPrompt="1"/>
          </p:nvPr>
        </p:nvSpPr>
        <p:spPr bwMode="black">
          <a:xfrm>
            <a:off x="438912"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a:t>Click to edit master title style</a:t>
            </a:r>
          </a:p>
        </p:txBody>
      </p:sp>
      <p:sp>
        <p:nvSpPr>
          <p:cNvPr id="6" name="Content Placeholder 5"/>
          <p:cNvSpPr>
            <a:spLocks noGrp="1"/>
          </p:cNvSpPr>
          <p:nvPr>
            <p:ph sz="quarter" idx="10"/>
          </p:nvPr>
        </p:nvSpPr>
        <p:spPr>
          <a:xfrm>
            <a:off x="438912" y="1584962"/>
            <a:ext cx="10826496" cy="4305300"/>
          </a:xfrm>
        </p:spPr>
        <p:txBody>
          <a:bodyPr wrap="square">
            <a:noAutofit/>
          </a:bodyPr>
          <a:lstStyle>
            <a:lvl1pPr marL="228594" indent="-228594">
              <a:buFont typeface="HP Simplified" pitchFamily="34" charset="0"/>
              <a:buChar char="•"/>
              <a:defRPr sz="1867" b="0">
                <a:solidFill>
                  <a:schemeClr val="tx1"/>
                </a:solidFill>
              </a:defRPr>
            </a:lvl1pPr>
            <a:lvl2pPr marL="457189" indent="-228594">
              <a:buSzPct val="80000"/>
              <a:buFont typeface="HP Simplified" pitchFamily="34" charset="0"/>
              <a:buChar char="–"/>
              <a:defRPr sz="1867">
                <a:solidFill>
                  <a:srgbClr val="000000"/>
                </a:solidFill>
              </a:defRPr>
            </a:lvl2pPr>
            <a:lvl3pPr marL="683667" indent="-226478">
              <a:defRPr sz="1867">
                <a:solidFill>
                  <a:srgbClr val="000000"/>
                </a:solidFill>
              </a:defRPr>
            </a:lvl3pPr>
            <a:lvl4pPr marL="920728" indent="-241294">
              <a:defRPr sz="1867">
                <a:solidFill>
                  <a:srgbClr val="000000"/>
                </a:solidFill>
              </a:defRPr>
            </a:lvl4pPr>
            <a:lvl5pPr marL="1111223" indent="-201079">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p:cNvSpPr>
            <a:spLocks noGrp="1"/>
          </p:cNvSpPr>
          <p:nvPr>
            <p:ph type="ftr" sz="quarter" idx="3"/>
          </p:nvPr>
        </p:nvSpPr>
        <p:spPr>
          <a:xfrm>
            <a:off x="9825925" y="6642478"/>
            <a:ext cx="2366075" cy="185951"/>
          </a:xfrm>
          <a:prstGeom prst="rect">
            <a:avLst/>
          </a:prstGeom>
        </p:spPr>
        <p:txBody>
          <a:bodyPr vert="horz" lIns="91440" tIns="45720" rIns="91440" bIns="45720" rtlCol="0" anchor="ctr"/>
          <a:lstStyle>
            <a:lvl1pPr algn="ctr">
              <a:defRPr sz="933">
                <a:solidFill>
                  <a:schemeClr val="bg1"/>
                </a:solidFill>
              </a:defRPr>
            </a:lvl1pPr>
          </a:lstStyle>
          <a:p>
            <a:r>
              <a:rPr lang="en-US">
                <a:solidFill>
                  <a:prstClr val="white"/>
                </a:solidFill>
              </a:rPr>
              <a:t>HP Confidential – Internal Use Only</a:t>
            </a:r>
          </a:p>
        </p:txBody>
      </p:sp>
    </p:spTree>
    <p:extLst>
      <p:ext uri="{BB962C8B-B14F-4D97-AF65-F5344CB8AC3E}">
        <p14:creationId xmlns:p14="http://schemas.microsoft.com/office/powerpoint/2010/main" val="27826340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D1F29FE-D144-43A1-B829-1A3F0513DD4B}"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77028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C01402A-B2C1-42E8-9A70-4E8CD46CA06D}"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06036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39_Title Slide with Dark Picture">
    <p:bg bwMode="ltGray">
      <p:bgPr>
        <a:solidFill>
          <a:schemeClr val="tx1"/>
        </a:solidFill>
        <a:effectLst/>
      </p:bgPr>
    </p:bg>
    <p:spTree>
      <p:nvGrpSpPr>
        <p:cNvPr id="1" name=""/>
        <p:cNvGrpSpPr/>
        <p:nvPr/>
      </p:nvGrpSpPr>
      <p:grpSpPr>
        <a:xfrm>
          <a:off x="0" y="0"/>
          <a:ext cx="0" cy="0"/>
          <a:chOff x="0" y="0"/>
          <a:chExt cx="0" cy="0"/>
        </a:xfrm>
      </p:grpSpPr>
      <p:pic>
        <p:nvPicPr>
          <p:cNvPr id="3" name="Picture 2" descr="20150528_I7V4722_original.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6423" y="456997"/>
            <a:ext cx="3035808" cy="1225296"/>
          </a:xfrm>
          <a:prstGeom prst="rect">
            <a:avLst/>
          </a:prstGeom>
        </p:spPr>
      </p:pic>
      <p:sp>
        <p:nvSpPr>
          <p:cNvPr id="11" name="Title 4"/>
          <p:cNvSpPr>
            <a:spLocks noGrp="1"/>
          </p:cNvSpPr>
          <p:nvPr>
            <p:ph type="title" hasCustomPrompt="1"/>
          </p:nvPr>
        </p:nvSpPr>
        <p:spPr>
          <a:xfrm>
            <a:off x="610392" y="2209800"/>
            <a:ext cx="9219407" cy="1905000"/>
          </a:xfrm>
        </p:spPr>
        <p:txBody>
          <a:bodyPr anchor="b"/>
          <a:lstStyle>
            <a:lvl1pPr>
              <a:lnSpc>
                <a:spcPct val="80000"/>
              </a:lnSpc>
              <a:defRPr sz="6600"/>
            </a:lvl1pPr>
          </a:lstStyle>
          <a:p>
            <a:r>
              <a:rPr lang="en-US" dirty="0" smtClean="0"/>
              <a:t>Title slide with picture</a:t>
            </a:r>
            <a:endParaRPr dirty="0"/>
          </a:p>
        </p:txBody>
      </p:sp>
      <p:sp>
        <p:nvSpPr>
          <p:cNvPr id="13" name="Subtitle 2"/>
          <p:cNvSpPr>
            <a:spLocks noGrp="1"/>
          </p:cNvSpPr>
          <p:nvPr>
            <p:ph type="subTitle" idx="1" hasCustomPrompt="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Speaker name and title</a:t>
            </a:r>
            <a:endParaRPr dirty="0"/>
          </a:p>
        </p:txBody>
      </p:sp>
      <p:sp>
        <p:nvSpPr>
          <p:cNvPr id="14"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smtClean="0"/>
              <a:t>Month day, year</a:t>
            </a:r>
            <a:endParaRPr dirty="0"/>
          </a:p>
        </p:txBody>
      </p:sp>
    </p:spTree>
    <p:extLst>
      <p:ext uri="{BB962C8B-B14F-4D97-AF65-F5344CB8AC3E}">
        <p14:creationId xmlns:p14="http://schemas.microsoft.com/office/powerpoint/2010/main" val="920514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Only with Docker">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etricHPE" panose="020B0503030202060203" pitchFamily="34" charset="0"/>
              </a:defRPr>
            </a:lvl1pPr>
          </a:lstStyle>
          <a:p>
            <a:r>
              <a:rPr lang="en-US"/>
              <a:t>Click to edit Master title style</a:t>
            </a:r>
            <a:endParaRPr/>
          </a:p>
        </p:txBody>
      </p:sp>
      <p:sp>
        <p:nvSpPr>
          <p:cNvPr id="3" name="Date Placeholder 2"/>
          <p:cNvSpPr>
            <a:spLocks noGrp="1"/>
          </p:cNvSpPr>
          <p:nvPr>
            <p:ph type="dt" sz="half" idx="10"/>
          </p:nvPr>
        </p:nvSpPr>
        <p:spPr/>
        <p:txBody>
          <a:bodyPr/>
          <a:lstStyle>
            <a:lvl1pPr>
              <a:defRPr>
                <a:latin typeface="MetricHPE" panose="020B0503030202060203" pitchFamily="34" charset="0"/>
              </a:defRPr>
            </a:lvl1pPr>
          </a:lstStyle>
          <a:p>
            <a:fld id="{26B45FFC-9EEF-4E69-85F5-C8F54747804D}" type="datetime4">
              <a:rPr lang="en-US" smtClean="0">
                <a:solidFill>
                  <a:prstClr val="black"/>
                </a:solidFill>
              </a:rPr>
              <a:pPr/>
              <a:t>13 March, 2018</a:t>
            </a:fld>
            <a:endParaRPr lang="en-US">
              <a:solidFill>
                <a:prstClr val="black"/>
              </a:solidFill>
            </a:endParaRPr>
          </a:p>
        </p:txBody>
      </p:sp>
      <p:sp>
        <p:nvSpPr>
          <p:cNvPr id="4" name="Footer Placeholder 3"/>
          <p:cNvSpPr>
            <a:spLocks noGrp="1"/>
          </p:cNvSpPr>
          <p:nvPr>
            <p:ph type="ftr" sz="quarter" idx="11"/>
          </p:nvPr>
        </p:nvSpPr>
        <p:spPr/>
        <p:txBody>
          <a:bodyPr/>
          <a:lstStyle>
            <a:lvl1pPr>
              <a:defRPr>
                <a:latin typeface="MetricHPE" panose="020B0503030202060203" pitchFamily="34" charset="0"/>
              </a:defRPr>
            </a:lvl1pPr>
          </a:lstStyle>
          <a:p>
            <a:r>
              <a:rPr lang="en-US">
                <a:solidFill>
                  <a:prstClr val="black"/>
                </a:solidFill>
              </a:rPr>
              <a:t>Private | Confidential | Internal Use Only </a:t>
            </a:r>
          </a:p>
        </p:txBody>
      </p:sp>
      <p:sp>
        <p:nvSpPr>
          <p:cNvPr id="5" name="Slide Number Placeholder 4"/>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solidFill>
                  <a:srgbClr val="5F7A76"/>
                </a:solidFill>
              </a:rPr>
              <a:pPr/>
              <a:t>‹#›</a:t>
            </a:fld>
            <a:endParaRPr lang="en-US">
              <a:solidFill>
                <a:srgbClr val="5F7A76"/>
              </a:solidFill>
            </a:endParaRPr>
          </a:p>
        </p:txBody>
      </p:sp>
      <p:pic>
        <p:nvPicPr>
          <p:cNvPr id="10" name="Shape 825"/>
          <p:cNvPicPr preferRelativeResize="0"/>
          <p:nvPr userDrawn="1"/>
        </p:nvPicPr>
        <p:blipFill rotWithShape="1">
          <a:blip r:embed="rId2">
            <a:alphaModFix/>
          </a:blip>
          <a:srcRect/>
          <a:stretch/>
        </p:blipFill>
        <p:spPr>
          <a:xfrm>
            <a:off x="1983472" y="6227326"/>
            <a:ext cx="609599" cy="504443"/>
          </a:xfrm>
          <a:prstGeom prst="rect">
            <a:avLst/>
          </a:prstGeom>
          <a:noFill/>
          <a:ln>
            <a:noFill/>
          </a:ln>
        </p:spPr>
      </p:pic>
      <p:cxnSp>
        <p:nvCxnSpPr>
          <p:cNvPr id="11" name="Shape 826"/>
          <p:cNvCxnSpPr/>
          <p:nvPr userDrawn="1"/>
        </p:nvCxnSpPr>
        <p:spPr>
          <a:xfrm>
            <a:off x="1752600" y="6248471"/>
            <a:ext cx="0" cy="387943"/>
          </a:xfrm>
          <a:prstGeom prst="straightConnector1">
            <a:avLst/>
          </a:prstGeom>
          <a:noFill/>
          <a:ln w="19050" cap="flat" cmpd="sng">
            <a:solidFill>
              <a:srgbClr val="D8D8D8"/>
            </a:solidFill>
            <a:prstDash val="solid"/>
            <a:round/>
            <a:headEnd type="none" w="med" len="med"/>
            <a:tailEnd type="none" w="med" len="med"/>
          </a:ln>
        </p:spPr>
      </p:cxnSp>
    </p:spTree>
    <p:extLst>
      <p:ext uri="{BB962C8B-B14F-4D97-AF65-F5344CB8AC3E}">
        <p14:creationId xmlns:p14="http://schemas.microsoft.com/office/powerpoint/2010/main" val="11201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atin typeface="Arial" panose="020B0604020202020204" pitchFamily="34" charset="0"/>
                <a:cs typeface="Arial" panose="020B0604020202020204" pitchFamily="34" charset="0"/>
              </a:defRPr>
            </a:lvl1pPr>
          </a:lstStyle>
          <a:p>
            <a: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atin typeface="Arial" panose="020B0604020202020204" pitchFamily="34" charset="0"/>
                <a:cs typeface="Arial" panose="020B0604020202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100">
                <a:latin typeface="Arial" panose="020B0604020202020204" pitchFamily="34" charset="0"/>
                <a:cs typeface="Arial" panose="020B0604020202020204" pitchFamily="34" charset="0"/>
              </a:defRPr>
            </a:lvl4pPr>
            <a:lvl5pPr>
              <a:defRPr sz="1100">
                <a:latin typeface="Arial" panose="020B0604020202020204" pitchFamily="34" charset="0"/>
                <a:cs typeface="Arial" panose="020B0604020202020204" pitchFamily="34" charset="0"/>
              </a:defRPr>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atin typeface="Arial" panose="020B0604020202020204" pitchFamily="34" charset="0"/>
                <a:cs typeface="Arial" panose="020B0604020202020204" pitchFamily="34" charset="0"/>
              </a:defRPr>
            </a:lvl1pPr>
            <a:lvl2pPr>
              <a:defRPr sz="140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100">
                <a:latin typeface="Arial" panose="020B0604020202020204" pitchFamily="34" charset="0"/>
                <a:cs typeface="Arial" panose="020B0604020202020204" pitchFamily="34" charset="0"/>
              </a:defRPr>
            </a:lvl4pPr>
            <a:lvl5pPr>
              <a:defRPr sz="1100">
                <a:latin typeface="Arial" panose="020B0604020202020204" pitchFamily="34" charset="0"/>
                <a:cs typeface="Arial" panose="020B0604020202020204" pitchFamily="34" charset="0"/>
              </a:defRPr>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F030E74-B79E-47A7-AA1C-BA3D00CC0B4A}" type="datetime4">
              <a:rPr lang="en-US" smtClean="0">
                <a:solidFill>
                  <a:prstClr val="black"/>
                </a:solidFill>
              </a:rPr>
              <a:pPr/>
              <a:t>13 March, 2018</a:t>
            </a:fld>
            <a:endParaRPr lang="en-US">
              <a:solidFill>
                <a:prstClr val="black"/>
              </a:solidFill>
            </a:endParaRPr>
          </a:p>
        </p:txBody>
      </p:sp>
      <p:sp>
        <p:nvSpPr>
          <p:cNvPr id="8" name="Footer Placeholder 7"/>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solidFill>
                  <a:prstClr val="black"/>
                </a:solidFill>
              </a:rPr>
              <a:t>Private | Confidential | Internal Use Only </a:t>
            </a:r>
          </a:p>
        </p:txBody>
      </p:sp>
      <p:sp>
        <p:nvSpPr>
          <p:cNvPr id="9" name="Slide Number Placeholder 8"/>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B016F8AB-BCEA-4347-8BA6-BE776009BC89}" type="slidenum">
              <a:rPr lang="en-US" smtClean="0">
                <a:solidFill>
                  <a:srgbClr val="5F7A76"/>
                </a:solidFill>
              </a:rPr>
              <a:pPr/>
              <a:t>‹#›</a:t>
            </a:fld>
            <a:endParaRPr lang="en-US">
              <a:solidFill>
                <a:srgbClr val="5F7A76"/>
              </a:solidFill>
            </a:endParaRPr>
          </a:p>
        </p:txBody>
      </p:sp>
    </p:spTree>
    <p:extLst>
      <p:ext uri="{BB962C8B-B14F-4D97-AF65-F5344CB8AC3E}">
        <p14:creationId xmlns:p14="http://schemas.microsoft.com/office/powerpoint/2010/main" val="64358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9F763D2-AF56-4C60-80C7-7D8FC051005C}" type="datetime4">
              <a:rPr lang="en-US" smtClean="0">
                <a:solidFill>
                  <a:prstClr val="black"/>
                </a:solidFill>
              </a:rPr>
              <a:pPr/>
              <a:t>13 March, 2018</a:t>
            </a:fld>
            <a:endParaRPr lang="en-US">
              <a:solidFill>
                <a:prstClr val="black"/>
              </a:solidFill>
            </a:endParaRPr>
          </a:p>
        </p:txBody>
      </p:sp>
      <p:sp>
        <p:nvSpPr>
          <p:cNvPr id="3" name="Footer Placeholder 2"/>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solidFill>
                  <a:prstClr val="black"/>
                </a:solidFill>
              </a:rPr>
              <a:t>Private | Confidential | Internal Use Only </a:t>
            </a:r>
          </a:p>
        </p:txBody>
      </p:sp>
      <p:sp>
        <p:nvSpPr>
          <p:cNvPr id="4" name="Slide Number Placeholder 3"/>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B016F8AB-BCEA-4347-8BA6-BE776009BC89}" type="slidenum">
              <a:rPr lang="en-US" smtClean="0">
                <a:solidFill>
                  <a:srgbClr val="5F7A76"/>
                </a:solidFill>
              </a:rPr>
              <a:pPr/>
              <a:t>‹#›</a:t>
            </a:fld>
            <a:endParaRPr lang="en-US">
              <a:solidFill>
                <a:srgbClr val="5F7A76"/>
              </a:solidFill>
            </a:endParaRPr>
          </a:p>
        </p:txBody>
      </p:sp>
    </p:spTree>
    <p:extLst>
      <p:ext uri="{BB962C8B-B14F-4D97-AF65-F5344CB8AC3E}">
        <p14:creationId xmlns:p14="http://schemas.microsoft.com/office/powerpoint/2010/main" val="304756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269376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grpSp>
    </p:spTree>
    <p:extLst>
      <p:ext uri="{BB962C8B-B14F-4D97-AF65-F5344CB8AC3E}">
        <p14:creationId xmlns:p14="http://schemas.microsoft.com/office/powerpoint/2010/main" val="494755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013" y="457200"/>
            <a:ext cx="3168352" cy="1334668"/>
          </a:xfrm>
          <a:prstGeom prst="rect">
            <a:avLst/>
          </a:prstGeom>
        </p:spPr>
      </p:pic>
    </p:spTree>
    <p:extLst>
      <p:ext uri="{BB962C8B-B14F-4D97-AF65-F5344CB8AC3E}">
        <p14:creationId xmlns:p14="http://schemas.microsoft.com/office/powerpoint/2010/main" val="378160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0BF524-591D-4F0F-9B00-2D614B54E94F}" type="datetime4">
              <a:rPr lang="en-US" smtClean="0">
                <a:solidFill>
                  <a:prstClr val="black"/>
                </a:solidFill>
              </a:rPr>
              <a:pPr/>
              <a:t>13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520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FF3380-B1FF-492E-BD2F-064FE35A59D1}" type="datetime4">
              <a:rPr lang="en-US" smtClean="0">
                <a:solidFill>
                  <a:prstClr val="black"/>
                </a:solidFill>
              </a:rPr>
              <a:pPr/>
              <a:t>13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14372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70113A64-365A-43B5-A42E-E8404296847D}" type="datetime4">
              <a:rPr lang="en-US" smtClean="0">
                <a:solidFill>
                  <a:prstClr val="black"/>
                </a:solidFill>
              </a:rPr>
              <a:pPr/>
              <a:t>13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77763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atin typeface="MetricHPE" panose="020B0503030202060203" pitchFamily="34" charset="0"/>
              </a:defRPr>
            </a:lvl1pPr>
          </a:lstStyle>
          <a:p>
            <a:r>
              <a:rPr dirty="0"/>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3" name="Content Placeholder 2"/>
          <p:cNvSpPr>
            <a:spLocks noGrp="1"/>
          </p:cNvSpPr>
          <p:nvPr>
            <p:ph idx="1"/>
          </p:nvPr>
        </p:nvSpPr>
        <p:spPr>
          <a:xfrm>
            <a:off x="609600" y="1524000"/>
            <a:ext cx="10969784" cy="4571999"/>
          </a:xfrm>
        </p:spPr>
        <p:txBody>
          <a:bodyPr/>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5598212" y="6426104"/>
            <a:ext cx="995578" cy="210312"/>
          </a:xfrm>
          <a:prstGeom prst="rect">
            <a:avLst/>
          </a:prstGeom>
        </p:spPr>
        <p:txBody>
          <a:bodyPr/>
          <a:lstStyle>
            <a:lvl1pPr>
              <a:defRPr>
                <a:latin typeface="MetricHPE" panose="020B0503030202060203" pitchFamily="34" charset="0"/>
              </a:defRPr>
            </a:lvl1pPr>
          </a:lstStyle>
          <a:p>
            <a:fld id="{AEFA413A-E630-4377-B30C-3545E98CC867}" type="datetime4">
              <a:rPr lang="en-US" smtClean="0"/>
              <a:pPr/>
              <a:t>13 March, 2018</a:t>
            </a:fld>
            <a:endParaRPr lang="en-US" dirty="0"/>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lvl1pPr>
              <a:defRPr>
                <a:latin typeface="MetricHPE" panose="020B0503030202060203" pitchFamily="34" charset="0"/>
              </a:defRPr>
            </a:lvl1pPr>
          </a:lstStyle>
          <a:p>
            <a:r>
              <a:rPr lang="en-US" dirty="0"/>
              <a:t>Private | Confidential | Internal Use Only </a:t>
            </a:r>
          </a:p>
        </p:txBody>
      </p:sp>
      <p:sp>
        <p:nvSpPr>
          <p:cNvPr id="6" name="Slide Number Placeholder 5"/>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E67295B0-93A8-40BE-A0C6-04C56FB0D745}" type="datetime4">
              <a:rPr lang="en-US" smtClean="0">
                <a:solidFill>
                  <a:prstClr val="black"/>
                </a:solidFill>
              </a:rPr>
              <a:pPr/>
              <a:t>13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43049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D5D4EDAE-5C94-40F1-A747-01FD6A61E723}" type="datetime4">
              <a:rPr lang="en-US" smtClean="0">
                <a:solidFill>
                  <a:prstClr val="white"/>
                </a:solidFill>
              </a:rPr>
              <a:pPr/>
              <a:t>13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a:solidFill>
                  <a:prstClr val="white"/>
                </a:solidFill>
              </a:rPr>
              <a:t>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242643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B5C962E5-3C21-4C5A-B366-9153B74CCE52}" type="datetime4">
              <a:rPr lang="en-US" smtClean="0">
                <a:solidFill>
                  <a:prstClr val="white"/>
                </a:solidFill>
              </a:rPr>
              <a:pPr/>
              <a:t>13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a:solidFill>
                  <a:prstClr val="white"/>
                </a:solidFill>
              </a:rPr>
              <a:t>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2295835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
        <p:nvSpPr>
          <p:cNvPr id="3" name="Date Placeholder 2"/>
          <p:cNvSpPr>
            <a:spLocks noGrp="1"/>
          </p:cNvSpPr>
          <p:nvPr>
            <p:ph type="dt" sz="half" idx="10"/>
          </p:nvPr>
        </p:nvSpPr>
        <p:spPr/>
        <p:txBody>
          <a:bodyPr/>
          <a:lstStyle/>
          <a:p>
            <a:fld id="{A251B1DF-5561-46D1-A844-0D0D4BA71B69}" type="datetime4">
              <a:rPr lang="en-US" smtClean="0">
                <a:solidFill>
                  <a:prstClr val="black"/>
                </a:solidFill>
              </a:rPr>
              <a:pPr/>
              <a:t>13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75364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6A6EE775-C52D-4EA7-9B1D-989B2B457FC1}" type="datetime4">
              <a:rPr lang="en-US" smtClean="0">
                <a:solidFill>
                  <a:prstClr val="white"/>
                </a:solidFill>
              </a:rPr>
              <a:pPr/>
              <a:t>13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a:solidFill>
                  <a:prstClr val="white"/>
                </a:solidFill>
              </a:rPr>
              <a:t>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3789303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813526D4-3DCC-44BC-A22D-1B20DE481468}" type="datetime4">
              <a:rPr lang="en-US" smtClean="0">
                <a:solidFill>
                  <a:prstClr val="black"/>
                </a:solidFill>
              </a:rPr>
              <a:pPr/>
              <a:t>13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09498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587C145-B35D-46A5-B42C-502AC4316AC7}" type="datetime4">
              <a:rPr lang="en-US" smtClean="0">
                <a:solidFill>
                  <a:prstClr val="black"/>
                </a:solidFill>
              </a:rPr>
              <a:pPr/>
              <a:t>13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23995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60DAC67-C475-4397-9ED9-8357EF9B38F8}" type="datetime4">
              <a:rPr lang="en-US" smtClean="0">
                <a:solidFill>
                  <a:prstClr val="black"/>
                </a:solidFill>
              </a:rPr>
              <a:pPr/>
              <a:t>13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97779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EC5D10E7-C682-4F82-9016-5F137813377C}" type="datetime4">
              <a:rPr lang="en-US" smtClean="0">
                <a:solidFill>
                  <a:prstClr val="black"/>
                </a:solidFill>
              </a:rPr>
              <a:pPr/>
              <a:t>13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0599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Date Placeholder 2"/>
          <p:cNvSpPr>
            <a:spLocks noGrp="1"/>
          </p:cNvSpPr>
          <p:nvPr>
            <p:ph type="dt" sz="half" idx="10"/>
          </p:nvPr>
        </p:nvSpPr>
        <p:spPr/>
        <p:txBody>
          <a:bodyPr/>
          <a:lstStyle/>
          <a:p>
            <a:fld id="{2D30A895-E166-4DAF-8481-9E730400CA0A}" type="datetime4">
              <a:rPr lang="en-US" smtClean="0">
                <a:solidFill>
                  <a:prstClr val="black"/>
                </a:solidFill>
              </a:rPr>
              <a:pPr/>
              <a:t>13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6856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etricHPE" panose="020B0503030202060203" pitchFamily="34" charset="0"/>
              </a:defRPr>
            </a:lvl1pPr>
          </a:lstStyle>
          <a:p>
            <a:r>
              <a:rPr lang="en-US"/>
              <a:t>Click to edit Master title style</a:t>
            </a:r>
            <a:endParaRPr dirty="0"/>
          </a:p>
        </p:txBody>
      </p:sp>
      <p:sp>
        <p:nvSpPr>
          <p:cNvPr id="3" name="Date Placeholder 2"/>
          <p:cNvSpPr>
            <a:spLocks noGrp="1"/>
          </p:cNvSpPr>
          <p:nvPr>
            <p:ph type="dt" sz="half" idx="10"/>
          </p:nvPr>
        </p:nvSpPr>
        <p:spPr>
          <a:xfrm>
            <a:off x="5598212" y="6426104"/>
            <a:ext cx="995578" cy="210312"/>
          </a:xfrm>
          <a:prstGeom prst="rect">
            <a:avLst/>
          </a:prstGeom>
        </p:spPr>
        <p:txBody>
          <a:bodyPr/>
          <a:lstStyle>
            <a:lvl1pPr>
              <a:defRPr>
                <a:latin typeface="MetricHPE" panose="020B0503030202060203" pitchFamily="34" charset="0"/>
              </a:defRPr>
            </a:lvl1pPr>
          </a:lstStyle>
          <a:p>
            <a:fld id="{26B45FFC-9EEF-4E69-85F5-C8F54747804D}" type="datetime4">
              <a:rPr lang="en-US" smtClean="0"/>
              <a:pPr/>
              <a:t>13 March, 2018</a:t>
            </a:fld>
            <a:endParaRPr lang="en-US" dirty="0"/>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lvl1pPr>
              <a:defRPr>
                <a:latin typeface="MetricHPE" panose="020B0503030202060203" pitchFamily="34" charset="0"/>
              </a:defRPr>
            </a:lvl1pPr>
          </a:lstStyle>
          <a:p>
            <a:r>
              <a:rPr lang="en-US" dirty="0"/>
              <a:t>Private | Confidential | Internal Use Only </a:t>
            </a:r>
          </a:p>
        </p:txBody>
      </p:sp>
      <p:sp>
        <p:nvSpPr>
          <p:cNvPr id="5" name="Slide Number Placeholder 4"/>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85E560-2B22-4148-B530-A8956019C107}" type="datetime4">
              <a:rPr lang="en-US" smtClean="0">
                <a:solidFill>
                  <a:prstClr val="black"/>
                </a:solidFill>
              </a:rPr>
              <a:pPr/>
              <a:t>13 March, 2018</a:t>
            </a:fld>
            <a:endParaRPr>
              <a:solidFill>
                <a:prstClr val="black"/>
              </a:solidFill>
            </a:endParaRPr>
          </a:p>
        </p:txBody>
      </p:sp>
      <p:sp>
        <p:nvSpPr>
          <p:cNvPr id="3" name="Footer Placeholder 2"/>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45122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FB806050-2429-4CB5-846B-849C46F104D7}" type="datetime4">
              <a:rPr lang="en-US" smtClean="0">
                <a:solidFill>
                  <a:prstClr val="black"/>
                </a:solidFill>
              </a:rPr>
              <a:pPr/>
              <a:t>13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20531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448C3F19-7B1B-4A7F-A20F-A57E735070BD}" type="datetime4">
              <a:rPr lang="en-US" smtClean="0">
                <a:solidFill>
                  <a:prstClr val="black"/>
                </a:solidFill>
              </a:rPr>
              <a:pPr/>
              <a:t>13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52990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CCC1FDA6-261C-4DE0-8137-B10B10B90695}" type="datetime4">
              <a:rPr lang="en-US" smtClean="0">
                <a:solidFill>
                  <a:prstClr val="black"/>
                </a:solidFill>
              </a:rPr>
              <a:pPr/>
              <a:t>13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3125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9D39F2D0-7378-4041-940D-58F76DDFA336}" type="datetime4">
              <a:rPr lang="en-US" smtClean="0">
                <a:solidFill>
                  <a:prstClr val="black"/>
                </a:solidFill>
              </a:rPr>
              <a:pPr/>
              <a:t>13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72580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2253F8B4-D1F6-4644-87DE-734EE6F21C3B}" type="datetime4">
              <a:rPr lang="en-US" smtClean="0">
                <a:solidFill>
                  <a:prstClr val="black"/>
                </a:solidFill>
              </a:rPr>
              <a:pPr/>
              <a:t>13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420220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2D529A63-0B45-4D21-8A0E-A2CF1932F89F}" type="datetime4">
              <a:rPr lang="en-US" smtClean="0">
                <a:solidFill>
                  <a:prstClr val="black"/>
                </a:solidFill>
              </a:rPr>
              <a:pPr/>
              <a:t>13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26133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15F0-A1C8-475F-AFC8-EF3040A83039}" type="datetime4">
              <a:rPr lang="en-US" smtClean="0">
                <a:solidFill>
                  <a:prstClr val="black"/>
                </a:solidFill>
              </a:rPr>
              <a:pPr/>
              <a:t>13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45291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6B6D8214-6040-42F5-955F-FF10D00ADF89}" type="datetime4">
              <a:rPr lang="en-US" smtClean="0">
                <a:solidFill>
                  <a:prstClr val="black"/>
                </a:solidFill>
              </a:rPr>
              <a:pPr/>
              <a:t>13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60537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E310B9-3166-4CB8-90EE-B3BB5E2930DF}" type="datetime4">
              <a:rPr lang="en-US" smtClean="0">
                <a:solidFill>
                  <a:prstClr val="black"/>
                </a:solidFill>
              </a:rPr>
              <a:pPr/>
              <a:t>13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82973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atin typeface="MetricHPE" panose="020B0503030202060203" pitchFamily="34" charset="0"/>
              </a:defRPr>
            </a:lvl1pPr>
          </a:lstStyle>
          <a:p>
            <a:r>
              <a:rPr dirty="0"/>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3" name="Date Placeholder 2"/>
          <p:cNvSpPr>
            <a:spLocks noGrp="1"/>
          </p:cNvSpPr>
          <p:nvPr>
            <p:ph type="dt" sz="half" idx="10"/>
          </p:nvPr>
        </p:nvSpPr>
        <p:spPr>
          <a:xfrm>
            <a:off x="5598212" y="6426104"/>
            <a:ext cx="995578" cy="210312"/>
          </a:xfrm>
          <a:prstGeom prst="rect">
            <a:avLst/>
          </a:prstGeom>
        </p:spPr>
        <p:txBody>
          <a:bodyPr/>
          <a:lstStyle>
            <a:lvl1pPr>
              <a:defRPr>
                <a:latin typeface="MetricHPE" panose="020B0503030202060203" pitchFamily="34" charset="0"/>
              </a:defRPr>
            </a:lvl1pPr>
          </a:lstStyle>
          <a:p>
            <a:fld id="{684E3265-88A3-4C30-AE11-BFDF645909E9}" type="datetime4">
              <a:rPr lang="en-US" smtClean="0"/>
              <a:pPr/>
              <a:t>13 March, 2018</a:t>
            </a:fld>
            <a:endParaRPr lang="en-US" dirty="0"/>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lvl1pPr>
              <a:defRPr>
                <a:latin typeface="MetricHPE" panose="020B0503030202060203" pitchFamily="34" charset="0"/>
              </a:defRPr>
            </a:lvl1pPr>
          </a:lstStyle>
          <a:p>
            <a:r>
              <a:rPr lang="en-US" dirty="0"/>
              <a:t>Private | Confidential | Internal Use Only </a:t>
            </a:r>
          </a:p>
        </p:txBody>
      </p:sp>
      <p:sp>
        <p:nvSpPr>
          <p:cNvPr id="5" name="Slide Number Placeholder 4"/>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D5E89576-80BD-4EBF-8B82-D4038A8BC310}" type="datetime4">
              <a:rPr lang="en-US" smtClean="0">
                <a:solidFill>
                  <a:prstClr val="black"/>
                </a:solidFill>
              </a:rPr>
              <a:pPr/>
              <a:t>13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2740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9E3904-7580-4B42-833E-6739107DF3DA}" type="datetime4">
              <a:rPr lang="en-US" smtClean="0">
                <a:solidFill>
                  <a:prstClr val="black"/>
                </a:solidFill>
              </a:rPr>
              <a:pPr/>
              <a:t>13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21552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5F88C8-C82D-4690-8C1D-6631AC9B2A5E}" type="datetime4">
              <a:rPr lang="en-US" smtClean="0">
                <a:solidFill>
                  <a:prstClr val="black"/>
                </a:solidFill>
              </a:rPr>
              <a:pPr/>
              <a:t>13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1394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
        <p:nvSpPr>
          <p:cNvPr id="9" name="Date Placeholder 8"/>
          <p:cNvSpPr>
            <a:spLocks noGrp="1"/>
          </p:cNvSpPr>
          <p:nvPr>
            <p:ph type="dt" sz="half" idx="15"/>
          </p:nvPr>
        </p:nvSpPr>
        <p:spPr/>
        <p:txBody>
          <a:bodyPr/>
          <a:lstStyle/>
          <a:p>
            <a:fld id="{17118AB3-DBD1-4F00-B595-D88913D64D4D}" type="datetime4">
              <a:rPr lang="en-US" smtClean="0">
                <a:solidFill>
                  <a:prstClr val="black"/>
                </a:solidFill>
              </a:rPr>
              <a:pPr/>
              <a:t>13 March, 2018</a:t>
            </a:fld>
            <a:endParaRPr>
              <a:solidFill>
                <a:prstClr val="black"/>
              </a:solidFill>
            </a:endParaRPr>
          </a:p>
        </p:txBody>
      </p:sp>
      <p:sp>
        <p:nvSpPr>
          <p:cNvPr id="12" name="Footer Placeholder 11"/>
          <p:cNvSpPr>
            <a:spLocks noGrp="1"/>
          </p:cNvSpPr>
          <p:nvPr>
            <p:ph type="ftr" sz="quarter" idx="16"/>
          </p:nvPr>
        </p:nvSpPr>
        <p:spPr/>
        <p:txBody>
          <a:bodyPr/>
          <a:lstStyle/>
          <a:p>
            <a:r>
              <a:rPr lang="en-US">
                <a:solidFill>
                  <a:prstClr val="black"/>
                </a:solidFill>
              </a:rPr>
              <a:t>Internal Use Only </a:t>
            </a:r>
            <a:endParaRPr>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53095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401234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B0B9146-0136-448B-ADE1-6836A82F692D}" type="datetime4">
              <a:rPr lang="en-US" smtClean="0">
                <a:solidFill>
                  <a:prstClr val="black"/>
                </a:solidFill>
              </a:rPr>
              <a:pPr/>
              <a:t>13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57613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D73950C-4EA6-41B9-BF40-FC2DFAB4B435}" type="datetime4">
              <a:rPr lang="en-US" smtClean="0">
                <a:solidFill>
                  <a:prstClr val="black"/>
                </a:solidFill>
              </a:rPr>
              <a:pPr/>
              <a:t>13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solidFill>
              </a:rPr>
              <a:t>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67322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atin typeface="MetricHPE" panose="020B0503030202060203" pitchFamily="34" charset="0"/>
              </a:defRPr>
            </a:lvl1pPr>
          </a:lstStyle>
          <a:p>
            <a:r>
              <a:rPr lang="en-US"/>
              <a:t>Click to edit Master title style</a:t>
            </a:r>
            <a:endParaRPr dirty="0"/>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atin typeface="MetricHPE" panose="020B05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5" name="Slide Number Placeholder 4"/>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solidFill>
                  <a:prstClr val="black"/>
                </a:solidFill>
              </a:rPr>
              <a:pPr/>
              <a:t>‹#›</a:t>
            </a:fld>
            <a:endParaRPr lang="en-US" dirty="0">
              <a:solidFill>
                <a:prstClr val="black"/>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spTree>
    <p:extLst>
      <p:ext uri="{BB962C8B-B14F-4D97-AF65-F5344CB8AC3E}">
        <p14:creationId xmlns:p14="http://schemas.microsoft.com/office/powerpoint/2010/main" val="413576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Date Placeholder 1"/>
          <p:cNvSpPr>
            <a:spLocks noGrp="1"/>
          </p:cNvSpPr>
          <p:nvPr>
            <p:ph type="dt" sz="half" idx="10"/>
          </p:nvPr>
        </p:nvSpPr>
        <p:spPr>
          <a:xfrm>
            <a:off x="5598212" y="6426104"/>
            <a:ext cx="995578" cy="210312"/>
          </a:xfrm>
          <a:prstGeom prst="rect">
            <a:avLst/>
          </a:prstGeom>
        </p:spPr>
        <p:txBody>
          <a:bodyPr/>
          <a:lstStyle>
            <a:lvl1pPr>
              <a:defRPr>
                <a:latin typeface="MetricHPE" panose="020B0503030202060203" pitchFamily="34" charset="0"/>
              </a:defRPr>
            </a:lvl1pPr>
          </a:lstStyle>
          <a:p>
            <a:fld id="{ECF1CC87-9C4B-4D13-B529-5EAF641302E2}" type="datetime4">
              <a:rPr lang="en-US" smtClean="0">
                <a:solidFill>
                  <a:prstClr val="black"/>
                </a:solidFill>
              </a:rPr>
              <a:pPr/>
              <a:t>14 March, 2018</a:t>
            </a:fld>
            <a:endParaRPr lang="en-US" dirty="0">
              <a:solidFill>
                <a:prstClr val="black"/>
              </a:solidFill>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lvl1pPr>
              <a:defRPr>
                <a:latin typeface="MetricHPE" panose="020B0503030202060203" pitchFamily="34" charset="0"/>
              </a:defRPr>
            </a:lvl1pPr>
          </a:lstStyle>
          <a:p>
            <a:r>
              <a:rPr lang="en-US" dirty="0">
                <a:solidFill>
                  <a:prstClr val="black"/>
                </a:solidFill>
              </a:rPr>
              <a:t>Private | Confidential | Internal Use Only </a:t>
            </a:r>
          </a:p>
        </p:txBody>
      </p:sp>
      <p:sp>
        <p:nvSpPr>
          <p:cNvPr id="9" name="Slide Number Placeholder 8"/>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92025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atin typeface="MetricHPE" panose="020B0503030202060203" pitchFamily="34" charset="0"/>
              </a:defRPr>
            </a:lvl1pPr>
          </a:lstStyle>
          <a:p>
            <a:r>
              <a:rPr dirty="0"/>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3" name="Content Placeholder 2"/>
          <p:cNvSpPr>
            <a:spLocks noGrp="1"/>
          </p:cNvSpPr>
          <p:nvPr>
            <p:ph idx="1"/>
          </p:nvPr>
        </p:nvSpPr>
        <p:spPr>
          <a:xfrm>
            <a:off x="609600" y="1524000"/>
            <a:ext cx="10969784" cy="4571999"/>
          </a:xfrm>
        </p:spPr>
        <p:txBody>
          <a:bodyPr/>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5598212" y="6426104"/>
            <a:ext cx="995578" cy="210312"/>
          </a:xfrm>
          <a:prstGeom prst="rect">
            <a:avLst/>
          </a:prstGeom>
        </p:spPr>
        <p:txBody>
          <a:bodyPr/>
          <a:lstStyle>
            <a:lvl1pPr>
              <a:defRPr>
                <a:latin typeface="MetricHPE" panose="020B0503030202060203" pitchFamily="34" charset="0"/>
              </a:defRPr>
            </a:lvl1pPr>
          </a:lstStyle>
          <a:p>
            <a:fld id="{AEFA413A-E630-4377-B30C-3545E98CC867}" type="datetime4">
              <a:rPr lang="en-US" smtClean="0">
                <a:solidFill>
                  <a:prstClr val="black"/>
                </a:solidFill>
              </a:rPr>
              <a:pPr/>
              <a:t>14 March, 2018</a:t>
            </a:fld>
            <a:endParaRPr lang="en-US" dirty="0">
              <a:solidFill>
                <a:prstClr val="black"/>
              </a:solidFill>
            </a:endParaRPr>
          </a:p>
        </p:txBody>
      </p:sp>
      <p:sp>
        <p:nvSpPr>
          <p:cNvPr id="5" name="Footer Placeholder 4"/>
          <p:cNvSpPr>
            <a:spLocks noGrp="1"/>
          </p:cNvSpPr>
          <p:nvPr>
            <p:ph type="ftr" sz="quarter" idx="11"/>
          </p:nvPr>
        </p:nvSpPr>
        <p:spPr>
          <a:xfrm>
            <a:off x="6934200" y="6426104"/>
            <a:ext cx="4025198" cy="210312"/>
          </a:xfrm>
          <a:prstGeom prst="rect">
            <a:avLst/>
          </a:prstGeom>
        </p:spPr>
        <p:txBody>
          <a:bodyPr/>
          <a:lstStyle>
            <a:lvl1pPr>
              <a:defRPr>
                <a:latin typeface="MetricHPE" panose="020B0503030202060203" pitchFamily="34" charset="0"/>
              </a:defRPr>
            </a:lvl1pPr>
          </a:lstStyle>
          <a:p>
            <a:r>
              <a:rPr lang="en-US" dirty="0">
                <a:solidFill>
                  <a:prstClr val="black"/>
                </a:solidFill>
              </a:rPr>
              <a:t>Private | Confidential | Internal Use Only </a:t>
            </a:r>
          </a:p>
        </p:txBody>
      </p:sp>
      <p:sp>
        <p:nvSpPr>
          <p:cNvPr id="6" name="Slide Number Placeholder 5"/>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92112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latin typeface="MetricHPE" panose="020B0503030202060203" pitchFamily="34" charset="0"/>
              </a:defRPr>
            </a:lvl1pPr>
          </a:lstStyle>
          <a:p>
            <a:r>
              <a:rPr lang="en-US"/>
              <a:t>Click to edit Master title style</a:t>
            </a:r>
            <a:endParaRPr dirty="0"/>
          </a:p>
        </p:txBody>
      </p:sp>
      <p:sp>
        <p:nvSpPr>
          <p:cNvPr id="3" name="Content Placeholder 2"/>
          <p:cNvSpPr>
            <a:spLocks noGrp="1"/>
          </p:cNvSpPr>
          <p:nvPr>
            <p:ph idx="1"/>
          </p:nvPr>
        </p:nvSpPr>
        <p:spPr>
          <a:xfrm>
            <a:off x="609600" y="1524000"/>
            <a:ext cx="7848600" cy="4572000"/>
          </a:xfrm>
        </p:spPr>
        <p:txBody>
          <a:bodyPr>
            <a:normAutofit/>
          </a:bodyPr>
          <a:lstStyle>
            <a:lvl1pPr>
              <a:defRPr sz="1800">
                <a:latin typeface="MetricHPE" panose="020B0503030202060203" pitchFamily="34" charset="0"/>
              </a:defRPr>
            </a:lvl1pPr>
            <a:lvl2pPr>
              <a:defRPr sz="1600">
                <a:latin typeface="MetricHPE" panose="020B0503030202060203" pitchFamily="34" charset="0"/>
              </a:defRPr>
            </a:lvl2pPr>
            <a:lvl3pPr>
              <a:defRPr sz="1400">
                <a:latin typeface="MetricHPE" panose="020B0503030202060203" pitchFamily="34" charset="0"/>
              </a:defRPr>
            </a:lvl3pPr>
            <a:lvl4pPr>
              <a:defRPr sz="1200">
                <a:latin typeface="MetricHPE" panose="020B0503030202060203" pitchFamily="34" charset="0"/>
              </a:defRPr>
            </a:lvl4pPr>
            <a:lvl5pPr>
              <a:defRPr sz="1200">
                <a:latin typeface="MetricHPE" panose="020B0503030202060203" pitchFamily="34" charset="0"/>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latin typeface="MetricHPE" panose="020B05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98212" y="6426104"/>
            <a:ext cx="995578" cy="210312"/>
          </a:xfrm>
          <a:prstGeom prst="rect">
            <a:avLst/>
          </a:prstGeom>
        </p:spPr>
        <p:txBody>
          <a:bodyPr/>
          <a:lstStyle>
            <a:lvl1pPr>
              <a:defRPr>
                <a:latin typeface="MetricHPE" panose="020B0503030202060203" pitchFamily="34" charset="0"/>
              </a:defRPr>
            </a:lvl1pPr>
          </a:lstStyle>
          <a:p>
            <a:fld id="{A6CB1722-4B46-4353-B583-721651D61489}" type="datetime4">
              <a:rPr lang="en-US" smtClean="0"/>
              <a:pPr/>
              <a:t>13 March, 2018</a:t>
            </a:fld>
            <a:endParaRPr lang="en-US" dirty="0"/>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lvl1pPr>
              <a:defRPr>
                <a:latin typeface="MetricHPE" panose="020B0503030202060203" pitchFamily="34" charset="0"/>
              </a:defRPr>
            </a:lvl1pPr>
          </a:lstStyle>
          <a:p>
            <a:r>
              <a:rPr lang="en-US" dirty="0"/>
              <a:t>Private | Confidential | Internal Use Only </a:t>
            </a:r>
          </a:p>
        </p:txBody>
      </p:sp>
      <p:sp>
        <p:nvSpPr>
          <p:cNvPr id="7" name="Slide Number Placeholder 6"/>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etricHPE" panose="020B0503030202060203" pitchFamily="34" charset="0"/>
              </a:defRPr>
            </a:lvl1pPr>
          </a:lstStyle>
          <a:p>
            <a:r>
              <a:rPr lang="en-US"/>
              <a:t>Click to edit Master title style</a:t>
            </a:r>
            <a:endParaRPr dirty="0"/>
          </a:p>
        </p:txBody>
      </p:sp>
      <p:sp>
        <p:nvSpPr>
          <p:cNvPr id="3" name="Date Placeholder 2"/>
          <p:cNvSpPr>
            <a:spLocks noGrp="1"/>
          </p:cNvSpPr>
          <p:nvPr>
            <p:ph type="dt" sz="half" idx="10"/>
          </p:nvPr>
        </p:nvSpPr>
        <p:spPr>
          <a:xfrm>
            <a:off x="5598212" y="6426104"/>
            <a:ext cx="995578" cy="210312"/>
          </a:xfrm>
          <a:prstGeom prst="rect">
            <a:avLst/>
          </a:prstGeom>
        </p:spPr>
        <p:txBody>
          <a:bodyPr/>
          <a:lstStyle>
            <a:lvl1pPr>
              <a:defRPr>
                <a:latin typeface="MetricHPE" panose="020B0503030202060203" pitchFamily="34" charset="0"/>
              </a:defRPr>
            </a:lvl1pPr>
          </a:lstStyle>
          <a:p>
            <a:fld id="{26B45FFC-9EEF-4E69-85F5-C8F54747804D}" type="datetime4">
              <a:rPr lang="en-US" smtClean="0">
                <a:solidFill>
                  <a:prstClr val="black"/>
                </a:solidFill>
              </a:rPr>
              <a:pPr/>
              <a:t>14 March, 2018</a:t>
            </a:fld>
            <a:endParaRPr lang="en-US" dirty="0">
              <a:solidFill>
                <a:prstClr val="black"/>
              </a:solidFill>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lvl1pPr>
              <a:defRPr>
                <a:latin typeface="MetricHPE" panose="020B0503030202060203" pitchFamily="34" charset="0"/>
              </a:defRPr>
            </a:lvl1pPr>
          </a:lstStyle>
          <a:p>
            <a:r>
              <a:rPr lang="en-US" dirty="0">
                <a:solidFill>
                  <a:prstClr val="black"/>
                </a:solidFill>
              </a:rPr>
              <a:t>Private | Confidential | Internal Use Only </a:t>
            </a:r>
          </a:p>
        </p:txBody>
      </p:sp>
      <p:sp>
        <p:nvSpPr>
          <p:cNvPr id="5" name="Slide Number Placeholder 4"/>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69470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atin typeface="MetricHPE" panose="020B0503030202060203" pitchFamily="34" charset="0"/>
              </a:defRPr>
            </a:lvl1pPr>
          </a:lstStyle>
          <a:p>
            <a:r>
              <a:rPr dirty="0"/>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3" name="Date Placeholder 2"/>
          <p:cNvSpPr>
            <a:spLocks noGrp="1"/>
          </p:cNvSpPr>
          <p:nvPr>
            <p:ph type="dt" sz="half" idx="10"/>
          </p:nvPr>
        </p:nvSpPr>
        <p:spPr>
          <a:xfrm>
            <a:off x="5598212" y="6426104"/>
            <a:ext cx="995578" cy="210312"/>
          </a:xfrm>
          <a:prstGeom prst="rect">
            <a:avLst/>
          </a:prstGeom>
        </p:spPr>
        <p:txBody>
          <a:bodyPr/>
          <a:lstStyle>
            <a:lvl1pPr>
              <a:defRPr>
                <a:latin typeface="MetricHPE" panose="020B0503030202060203" pitchFamily="34" charset="0"/>
              </a:defRPr>
            </a:lvl1pPr>
          </a:lstStyle>
          <a:p>
            <a:fld id="{684E3265-88A3-4C30-AE11-BFDF645909E9}" type="datetime4">
              <a:rPr lang="en-US" smtClean="0">
                <a:solidFill>
                  <a:prstClr val="black"/>
                </a:solidFill>
              </a:rPr>
              <a:pPr/>
              <a:t>14 March, 2018</a:t>
            </a:fld>
            <a:endParaRPr lang="en-US" dirty="0">
              <a:solidFill>
                <a:prstClr val="black"/>
              </a:solidFill>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lvl1pPr>
              <a:defRPr>
                <a:latin typeface="MetricHPE" panose="020B0503030202060203" pitchFamily="34" charset="0"/>
              </a:defRPr>
            </a:lvl1pPr>
          </a:lstStyle>
          <a:p>
            <a:r>
              <a:rPr lang="en-US" dirty="0">
                <a:solidFill>
                  <a:prstClr val="black"/>
                </a:solidFill>
              </a:rPr>
              <a:t>Private | Confidential | Internal Use Only </a:t>
            </a:r>
          </a:p>
        </p:txBody>
      </p:sp>
      <p:sp>
        <p:nvSpPr>
          <p:cNvPr id="5" name="Slide Number Placeholder 4"/>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00419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latin typeface="MetricHPE" panose="020B0503030202060203" pitchFamily="34" charset="0"/>
              </a:defRPr>
            </a:lvl1pPr>
          </a:lstStyle>
          <a:p>
            <a:r>
              <a:rPr lang="en-US"/>
              <a:t>Click to edit Master title style</a:t>
            </a:r>
            <a:endParaRPr dirty="0"/>
          </a:p>
        </p:txBody>
      </p:sp>
      <p:sp>
        <p:nvSpPr>
          <p:cNvPr id="3" name="Content Placeholder 2"/>
          <p:cNvSpPr>
            <a:spLocks noGrp="1"/>
          </p:cNvSpPr>
          <p:nvPr>
            <p:ph idx="1"/>
          </p:nvPr>
        </p:nvSpPr>
        <p:spPr>
          <a:xfrm>
            <a:off x="609600" y="1524000"/>
            <a:ext cx="7848600" cy="4572000"/>
          </a:xfrm>
        </p:spPr>
        <p:txBody>
          <a:bodyPr>
            <a:normAutofit/>
          </a:bodyPr>
          <a:lstStyle>
            <a:lvl1pPr>
              <a:defRPr sz="1800">
                <a:latin typeface="MetricHPE" panose="020B0503030202060203" pitchFamily="34" charset="0"/>
              </a:defRPr>
            </a:lvl1pPr>
            <a:lvl2pPr>
              <a:defRPr sz="1600">
                <a:latin typeface="MetricHPE" panose="020B0503030202060203" pitchFamily="34" charset="0"/>
              </a:defRPr>
            </a:lvl2pPr>
            <a:lvl3pPr>
              <a:defRPr sz="1400">
                <a:latin typeface="MetricHPE" panose="020B0503030202060203" pitchFamily="34" charset="0"/>
              </a:defRPr>
            </a:lvl3pPr>
            <a:lvl4pPr>
              <a:defRPr sz="1200">
                <a:latin typeface="MetricHPE" panose="020B0503030202060203" pitchFamily="34" charset="0"/>
              </a:defRPr>
            </a:lvl4pPr>
            <a:lvl5pPr>
              <a:defRPr sz="1200">
                <a:latin typeface="MetricHPE" panose="020B0503030202060203" pitchFamily="34" charset="0"/>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latin typeface="MetricHPE" panose="020B05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98212" y="6426104"/>
            <a:ext cx="995578" cy="210312"/>
          </a:xfrm>
          <a:prstGeom prst="rect">
            <a:avLst/>
          </a:prstGeom>
        </p:spPr>
        <p:txBody>
          <a:bodyPr/>
          <a:lstStyle>
            <a:lvl1pPr>
              <a:defRPr>
                <a:latin typeface="MetricHPE" panose="020B0503030202060203" pitchFamily="34" charset="0"/>
              </a:defRPr>
            </a:lvl1pPr>
          </a:lstStyle>
          <a:p>
            <a:fld id="{A6CB1722-4B46-4353-B583-721651D61489}" type="datetime4">
              <a:rPr lang="en-US" smtClean="0">
                <a:solidFill>
                  <a:prstClr val="black"/>
                </a:solidFill>
              </a:rPr>
              <a:pPr/>
              <a:t>14 March, 2018</a:t>
            </a:fld>
            <a:endParaRPr lang="en-US" dirty="0">
              <a:solidFill>
                <a:prstClr val="black"/>
              </a:solidFill>
            </a:endParaRPr>
          </a:p>
        </p:txBody>
      </p:sp>
      <p:sp>
        <p:nvSpPr>
          <p:cNvPr id="6" name="Footer Placeholder 5"/>
          <p:cNvSpPr>
            <a:spLocks noGrp="1"/>
          </p:cNvSpPr>
          <p:nvPr>
            <p:ph type="ftr" sz="quarter" idx="11"/>
          </p:nvPr>
        </p:nvSpPr>
        <p:spPr>
          <a:xfrm>
            <a:off x="6934200" y="6426104"/>
            <a:ext cx="4025198" cy="210312"/>
          </a:xfrm>
          <a:prstGeom prst="rect">
            <a:avLst/>
          </a:prstGeom>
        </p:spPr>
        <p:txBody>
          <a:bodyPr/>
          <a:lstStyle>
            <a:lvl1pPr>
              <a:defRPr>
                <a:latin typeface="MetricHPE" panose="020B0503030202060203" pitchFamily="34" charset="0"/>
              </a:defRPr>
            </a:lvl1pPr>
          </a:lstStyle>
          <a:p>
            <a:r>
              <a:rPr lang="en-US" dirty="0">
                <a:solidFill>
                  <a:prstClr val="black"/>
                </a:solidFill>
              </a:rPr>
              <a:t>Private | Confidential | Internal Use Only </a:t>
            </a:r>
          </a:p>
        </p:txBody>
      </p:sp>
      <p:sp>
        <p:nvSpPr>
          <p:cNvPr id="7" name="Slide Number Placeholder 6"/>
          <p:cNvSpPr>
            <a:spLocks noGrp="1"/>
          </p:cNvSpPr>
          <p:nvPr>
            <p:ph type="sldNum" sz="quarter" idx="12"/>
          </p:nvPr>
        </p:nvSpPr>
        <p:spPr>
          <a:xfrm>
            <a:off x="11049000" y="6430868"/>
            <a:ext cx="533399" cy="232147"/>
          </a:xfrm>
          <a:prstGeom prst="rect">
            <a:avLst/>
          </a:prstGeom>
        </p:spPr>
        <p:txBody>
          <a:bodyPr/>
          <a:lstStyle>
            <a:lvl1pPr>
              <a:defRPr>
                <a:latin typeface="MetricHPE" panose="020B0503030202060203" pitchFamily="34" charset="0"/>
              </a:defRPr>
            </a:lvl1pPr>
          </a:lstStyle>
          <a:p>
            <a:fld id="{B016F8AB-BCEA-4347-8BA6-BE776009BC89}"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1016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dirty="0"/>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
        <p:nvSpPr>
          <p:cNvPr id="9" name="Date Placeholder 8"/>
          <p:cNvSpPr>
            <a:spLocks noGrp="1"/>
          </p:cNvSpPr>
          <p:nvPr>
            <p:ph type="dt" sz="half" idx="15"/>
          </p:nvPr>
        </p:nvSpPr>
        <p:spPr>
          <a:xfrm>
            <a:off x="5598212" y="6426104"/>
            <a:ext cx="995578" cy="210312"/>
          </a:xfrm>
          <a:prstGeom prst="rect">
            <a:avLst/>
          </a:prstGeom>
        </p:spPr>
        <p:txBody>
          <a:bodyPr/>
          <a:lstStyle/>
          <a:p>
            <a:fld id="{FB395617-A7D9-4AE8-82B6-3D0A191CDCBE}" type="datetime4">
              <a:rPr lang="en-US" smtClean="0">
                <a:solidFill>
                  <a:prstClr val="black"/>
                </a:solidFill>
              </a:rPr>
              <a:pPr/>
              <a:t>14 March, 2018</a:t>
            </a:fld>
            <a:endParaRPr>
              <a:solidFill>
                <a:prstClr val="black"/>
              </a:solidFill>
            </a:endParaRPr>
          </a:p>
        </p:txBody>
      </p:sp>
      <p:sp>
        <p:nvSpPr>
          <p:cNvPr id="12" name="Footer Placeholder 11"/>
          <p:cNvSpPr>
            <a:spLocks noGrp="1"/>
          </p:cNvSpPr>
          <p:nvPr>
            <p:ph type="ftr" sz="quarter" idx="16"/>
          </p:nvPr>
        </p:nvSpPr>
        <p:spPr>
          <a:xfrm>
            <a:off x="6934200" y="6426104"/>
            <a:ext cx="4025198" cy="210312"/>
          </a:xfrm>
          <a:prstGeom prst="rect">
            <a:avLst/>
          </a:prstGeom>
        </p:spPr>
        <p:txBody>
          <a:bodyPr/>
          <a:lstStyle/>
          <a:p>
            <a:r>
              <a:rPr lang="en-US" smtClean="0">
                <a:solidFill>
                  <a:prstClr val="black"/>
                </a:solidFill>
              </a:rPr>
              <a:t>Private | Confidential | Internal Use Only </a:t>
            </a:r>
            <a:endParaRPr>
              <a:solidFill>
                <a:prstClr val="black"/>
              </a:solidFill>
            </a:endParaRPr>
          </a:p>
        </p:txBody>
      </p:sp>
      <p:sp>
        <p:nvSpPr>
          <p:cNvPr id="13" name="Slide Number Placeholder 12"/>
          <p:cNvSpPr>
            <a:spLocks noGrp="1"/>
          </p:cNvSpPr>
          <p:nvPr>
            <p:ph type="sldNum" sz="quarter" idx="17"/>
          </p:nvPr>
        </p:nvSpPr>
        <p:spPr>
          <a:xfrm>
            <a:off x="11049000" y="6430868"/>
            <a:ext cx="533399" cy="232147"/>
          </a:xfrm>
          <a:prstGeom prst="rect">
            <a:avLst/>
          </a:prstGeom>
        </p:spPr>
        <p:txBody>
          <a:bodyPr/>
          <a:lstStyle/>
          <a:p>
            <a:fld id="{B016F8AB-BCEA-4347-8BA6-BE776009BC89}"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814218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cSld name="Title Slide with Pictur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 name="Rectangle 19"/>
          <p:cNvSpPr/>
          <p:nvPr userDrawn="1"/>
        </p:nvSpPr>
        <p:spPr bwMode="ltGray">
          <a:xfrm>
            <a:off x="0" y="2438400"/>
            <a:ext cx="12192000" cy="3810000"/>
          </a:xfrm>
          <a:prstGeom prst="rect">
            <a:avLst/>
          </a:prstGeom>
          <a:gradFill>
            <a:gsLst>
              <a:gs pos="0">
                <a:schemeClr val="bg1">
                  <a:alpha val="0"/>
                </a:schemeClr>
              </a:gs>
              <a:gs pos="40000">
                <a:schemeClr val="bg1">
                  <a:alpha val="21000"/>
                </a:schemeClr>
              </a:gs>
              <a:gs pos="71000">
                <a:schemeClr val="bg1">
                  <a:alpha val="50000"/>
                </a:schemeClr>
              </a:gs>
              <a:gs pos="100000">
                <a:schemeClr val="bg1">
                  <a:alpha val="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smtClean="0">
              <a:solidFill>
                <a:prstClr val="white"/>
              </a:solidFill>
            </a:endParaRPr>
          </a:p>
        </p:txBody>
      </p:sp>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dirty="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328196"/>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spTree>
    <p:extLst>
      <p:ext uri="{BB962C8B-B14F-4D97-AF65-F5344CB8AC3E}">
        <p14:creationId xmlns:p14="http://schemas.microsoft.com/office/powerpoint/2010/main" val="177927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94100" y="73600"/>
            <a:ext cx="11360800" cy="7636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Shape 78"/>
          <p:cNvSpPr txBox="1">
            <a:spLocks noGrp="1"/>
          </p:cNvSpPr>
          <p:nvPr>
            <p:ph type="body" idx="1"/>
          </p:nvPr>
        </p:nvSpPr>
        <p:spPr>
          <a:xfrm>
            <a:off x="330400" y="1171700"/>
            <a:ext cx="11360800" cy="5363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lvl1pPr>
            <a:lvl2pPr marL="1219170" lvl="1" indent="-423323" rtl="0">
              <a:spcBef>
                <a:spcPts val="1600"/>
              </a:spcBef>
              <a:spcAft>
                <a:spcPts val="0"/>
              </a:spcAft>
              <a:buSzPts val="1400"/>
              <a:buChar char="–"/>
              <a:defRPr/>
            </a:lvl2pPr>
            <a:lvl3pPr marL="1828754" lvl="2" indent="-423323" rtl="0">
              <a:spcBef>
                <a:spcPts val="1600"/>
              </a:spcBef>
              <a:spcAft>
                <a:spcPts val="0"/>
              </a:spcAft>
              <a:buSzPts val="1400"/>
              <a:buChar char="■"/>
              <a:defRPr/>
            </a:lvl3pPr>
            <a:lvl4pPr marL="2438339" lvl="3" indent="-423323" rtl="0">
              <a:spcBef>
                <a:spcPts val="1600"/>
              </a:spcBef>
              <a:spcAft>
                <a:spcPts val="0"/>
              </a:spcAft>
              <a:buSzPts val="1400"/>
              <a:buChar char="–"/>
              <a:defRPr/>
            </a:lvl4pPr>
            <a:lvl5pPr marL="3047924" lvl="4" indent="-423323" rtl="0">
              <a:spcBef>
                <a:spcPts val="1600"/>
              </a:spcBef>
              <a:spcAft>
                <a:spcPts val="0"/>
              </a:spcAft>
              <a:buSzPts val="1400"/>
              <a:buChar char="■"/>
              <a:defRPr/>
            </a:lvl5pPr>
            <a:lvl6pPr marL="3657509" lvl="5" indent="-423323" rtl="0">
              <a:spcBef>
                <a:spcPts val="1600"/>
              </a:spcBef>
              <a:spcAft>
                <a:spcPts val="0"/>
              </a:spcAft>
              <a:buSzPts val="1400"/>
              <a:buChar char="–"/>
              <a:defRPr/>
            </a:lvl6pPr>
            <a:lvl7pPr marL="4267093" lvl="6" indent="-423323" rtl="0">
              <a:spcBef>
                <a:spcPts val="1600"/>
              </a:spcBef>
              <a:spcAft>
                <a:spcPts val="0"/>
              </a:spcAft>
              <a:buSzPts val="1400"/>
              <a:buChar char="■"/>
              <a:defRPr/>
            </a:lvl7pPr>
            <a:lvl8pPr marL="4876678" lvl="7" indent="-423323" rtl="0">
              <a:spcBef>
                <a:spcPts val="1600"/>
              </a:spcBef>
              <a:spcAft>
                <a:spcPts val="0"/>
              </a:spcAft>
              <a:buSzPts val="1400"/>
              <a:buChar char="–"/>
              <a:defRPr/>
            </a:lvl8pPr>
            <a:lvl9pPr marL="5486263" lvl="8" indent="-423323" rtl="0">
              <a:spcBef>
                <a:spcPts val="1600"/>
              </a:spcBef>
              <a:spcAft>
                <a:spcPts val="1600"/>
              </a:spcAft>
              <a:buSzPts val="1400"/>
              <a:buChar char="■"/>
              <a:defRPr/>
            </a:lvl9pPr>
          </a:lstStyle>
          <a:p>
            <a:endParaRPr/>
          </a:p>
        </p:txBody>
      </p:sp>
      <p:sp>
        <p:nvSpPr>
          <p:cNvPr id="79" name="Shape 79"/>
          <p:cNvSpPr txBox="1">
            <a:spLocks noGrp="1"/>
          </p:cNvSpPr>
          <p:nvPr>
            <p:ph type="sldNum" idx="12"/>
          </p:nvPr>
        </p:nvSpPr>
        <p:spPr>
          <a:xfrm>
            <a:off x="11296600" y="6484433"/>
            <a:ext cx="731600" cy="368800"/>
          </a:xfrm>
          <a:prstGeom prst="rect">
            <a:avLst/>
          </a:prstGeom>
        </p:spPr>
        <p:txBody>
          <a:bodyPr spcFirstLastPara="1" wrap="square" lIns="91425" tIns="91425" rIns="91425" bIns="91425" anchor="ctr" anchorCtr="0">
            <a:noAutofit/>
          </a:bodyPr>
          <a:lstStyle/>
          <a:p>
            <a:fld id="{00000000-1234-1234-1234-123412341234}" type="slidenum">
              <a:rPr lang="en" smtClean="0">
                <a:solidFill>
                  <a:prstClr val="black"/>
                </a:solidFill>
              </a:rPr>
              <a:pPr/>
              <a:t>‹#›</a:t>
            </a:fld>
            <a:endParaRPr lang="en">
              <a:solidFill>
                <a:prstClr val="black"/>
              </a:solidFill>
            </a:endParaRPr>
          </a:p>
        </p:txBody>
      </p:sp>
    </p:spTree>
    <p:extLst>
      <p:ext uri="{BB962C8B-B14F-4D97-AF65-F5344CB8AC3E}">
        <p14:creationId xmlns:p14="http://schemas.microsoft.com/office/powerpoint/2010/main" val="25571671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a:xfrm>
            <a:off x="5598212" y="6426104"/>
            <a:ext cx="995578" cy="210312"/>
          </a:xfrm>
          <a:prstGeom prst="rect">
            <a:avLst/>
          </a:prstGeom>
        </p:spPr>
        <p:txBody>
          <a:bodyPr/>
          <a:lstStyle/>
          <a:p>
            <a:fld id="{919302FD-97CD-42A2-A14B-5D56C7105A57}"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a:solidFill>
                  <a:prstClr val="black"/>
                </a:solidFill>
              </a:rPr>
              <a:t>HPE Confidential | For Training Purposes Only</a:t>
            </a:r>
            <a:endParaRPr>
              <a:solidFill>
                <a:prstClr val="black"/>
              </a:solidFill>
            </a:endParaRPr>
          </a:p>
        </p:txBody>
      </p:sp>
      <p:sp>
        <p:nvSpPr>
          <p:cNvPr id="9" name="Slide Number Placeholder 8"/>
          <p:cNvSpPr>
            <a:spLocks noGrp="1"/>
          </p:cNvSpPr>
          <p:nvPr>
            <p:ph type="sldNum" sz="quarter" idx="12"/>
          </p:nvPr>
        </p:nvSpPr>
        <p:spPr>
          <a:xfrm>
            <a:off x="11049000" y="6430868"/>
            <a:ext cx="533399" cy="232147"/>
          </a:xfrm>
          <a:prstGeom prst="rect">
            <a:avLst/>
          </a:prstGeom>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92100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335547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white"/>
                </a:solidFill>
              </a:endParaRPr>
            </a:p>
          </p:txBody>
        </p:sp>
      </p:grpSp>
    </p:spTree>
    <p:extLst>
      <p:ext uri="{BB962C8B-B14F-4D97-AF65-F5344CB8AC3E}">
        <p14:creationId xmlns:p14="http://schemas.microsoft.com/office/powerpoint/2010/main" val="592659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37120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dirty="0"/>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9" name="Date Placeholder 8"/>
          <p:cNvSpPr>
            <a:spLocks noGrp="1"/>
          </p:cNvSpPr>
          <p:nvPr>
            <p:ph type="dt" sz="half" idx="15"/>
          </p:nvPr>
        </p:nvSpPr>
        <p:spPr>
          <a:xfrm>
            <a:off x="5598212" y="6426104"/>
            <a:ext cx="995578" cy="210312"/>
          </a:xfrm>
          <a:prstGeom prst="rect">
            <a:avLst/>
          </a:prstGeom>
        </p:spPr>
        <p:txBody>
          <a:bodyPr/>
          <a:lstStyle/>
          <a:p>
            <a:fld id="{FB395617-A7D9-4AE8-82B6-3D0A191CDCBE}" type="datetime4">
              <a:rPr lang="en-US" smtClean="0"/>
              <a:t>13 March, 2018</a:t>
            </a:fld>
            <a:endParaRPr/>
          </a:p>
        </p:txBody>
      </p:sp>
      <p:sp>
        <p:nvSpPr>
          <p:cNvPr id="12" name="Footer Placeholder 11"/>
          <p:cNvSpPr>
            <a:spLocks noGrp="1"/>
          </p:cNvSpPr>
          <p:nvPr>
            <p:ph type="ftr" sz="quarter" idx="16"/>
          </p:nvPr>
        </p:nvSpPr>
        <p:spPr>
          <a:xfrm>
            <a:off x="6934200" y="6426104"/>
            <a:ext cx="4025198" cy="210312"/>
          </a:xfrm>
          <a:prstGeom prst="rect">
            <a:avLst/>
          </a:prstGeom>
        </p:spPr>
        <p:txBody>
          <a:bodyPr/>
          <a:lstStyle/>
          <a:p>
            <a:r>
              <a:rPr lang="en-US"/>
              <a:t>Private | Confidential | Internal Use Only </a:t>
            </a:r>
            <a:endParaRPr/>
          </a:p>
        </p:txBody>
      </p:sp>
      <p:sp>
        <p:nvSpPr>
          <p:cNvPr id="13" name="Slide Number Placeholder 12"/>
          <p:cNvSpPr>
            <a:spLocks noGrp="1"/>
          </p:cNvSpPr>
          <p:nvPr>
            <p:ph type="sldNum" sz="quarter" idx="17"/>
          </p:nvPr>
        </p:nvSpPr>
        <p:spPr>
          <a:xfrm>
            <a:off x="11049000" y="6430868"/>
            <a:ext cx="533399" cy="232147"/>
          </a:xfrm>
          <a:prstGeom prst="rect">
            <a:avLst/>
          </a:prstGeom>
        </p:spPr>
        <p:txBody>
          <a:bodyPr/>
          <a:lstStyle/>
          <a:p>
            <a:fld id="{B016F8AB-BCEA-4347-8BA6-BE776009BC89}" type="slidenum">
              <a:rPr/>
              <a:pPr/>
              <a:t>‹#›</a:t>
            </a:fld>
            <a:endParaRPr/>
          </a:p>
        </p:txBody>
      </p:sp>
    </p:spTree>
    <p:extLst>
      <p:ext uri="{BB962C8B-B14F-4D97-AF65-F5344CB8AC3E}">
        <p14:creationId xmlns:p14="http://schemas.microsoft.com/office/powerpoint/2010/main" val="192575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smtClean="0"/>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E06036-B233-499E-9BEE-F74B970C5025}"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425012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482EA9-3B56-4A33-B12A-B2128B67CF47}"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59310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5681EE-939E-420C-96CC-BBD4E0789F6E}"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350587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BED21DF-B372-4715-A947-87638DB6C7DB}"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36388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8D0524BA-C79E-44DB-BAC5-44EED042838E}"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3129293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11F3DF7D-C96A-4F63-BBD4-20D694625DCA}"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Tree>
    <p:extLst>
      <p:ext uri="{BB962C8B-B14F-4D97-AF65-F5344CB8AC3E}">
        <p14:creationId xmlns:p14="http://schemas.microsoft.com/office/powerpoint/2010/main" val="3733567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dirty="0"/>
              <a:t>“Click to add quote here. Type quotation marks before and after text.”</a:t>
            </a: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add quoted person’s name, title, company</a:t>
            </a:r>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
        <p:nvSpPr>
          <p:cNvPr id="3" name="Date Placeholder 2"/>
          <p:cNvSpPr>
            <a:spLocks noGrp="1"/>
          </p:cNvSpPr>
          <p:nvPr>
            <p:ph type="dt" sz="half" idx="10"/>
          </p:nvPr>
        </p:nvSpPr>
        <p:spPr/>
        <p:txBody>
          <a:bodyPr/>
          <a:lstStyle/>
          <a:p>
            <a:fld id="{1D980C28-7D34-4539-8BD9-384792B5196D}"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13816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a:t>“Click to add quote here. Type quotation marks before and after text.”</a:t>
            </a: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3" name="Date Placeholder 2"/>
          <p:cNvSpPr>
            <a:spLocks noGrp="1"/>
          </p:cNvSpPr>
          <p:nvPr>
            <p:ph type="dt" sz="half" idx="10"/>
          </p:nvPr>
        </p:nvSpPr>
        <p:spPr/>
        <p:txBody>
          <a:bodyPr/>
          <a:lstStyle/>
          <a:p>
            <a:fld id="{50C080A3-67D3-4334-BBBD-2586A0E23186}" type="datetime4">
              <a:rPr lang="en-US" smtClean="0">
                <a:solidFill>
                  <a:prstClr val="white"/>
                </a:solidFill>
              </a:rPr>
              <a:pPr/>
              <a:t>14 March, 2018</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1197445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80CAAD1B-173D-4E62-B833-0AF2E678DB5B}"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54736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57CE476-A3A9-47EC-ACB1-2D0024860F8E}"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94126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94100" y="73600"/>
            <a:ext cx="11360800" cy="7636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Shape 78"/>
          <p:cNvSpPr txBox="1">
            <a:spLocks noGrp="1"/>
          </p:cNvSpPr>
          <p:nvPr>
            <p:ph type="body" idx="1"/>
          </p:nvPr>
        </p:nvSpPr>
        <p:spPr>
          <a:xfrm>
            <a:off x="330400" y="1171700"/>
            <a:ext cx="11360800" cy="5363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lvl1pPr>
            <a:lvl2pPr marL="1219170" lvl="1" indent="-423323" rtl="0">
              <a:spcBef>
                <a:spcPts val="1600"/>
              </a:spcBef>
              <a:spcAft>
                <a:spcPts val="0"/>
              </a:spcAft>
              <a:buSzPts val="1400"/>
              <a:buChar char="–"/>
              <a:defRPr/>
            </a:lvl2pPr>
            <a:lvl3pPr marL="1828754" lvl="2" indent="-423323" rtl="0">
              <a:spcBef>
                <a:spcPts val="1600"/>
              </a:spcBef>
              <a:spcAft>
                <a:spcPts val="0"/>
              </a:spcAft>
              <a:buSzPts val="1400"/>
              <a:buChar char="■"/>
              <a:defRPr/>
            </a:lvl3pPr>
            <a:lvl4pPr marL="2438339" lvl="3" indent="-423323" rtl="0">
              <a:spcBef>
                <a:spcPts val="1600"/>
              </a:spcBef>
              <a:spcAft>
                <a:spcPts val="0"/>
              </a:spcAft>
              <a:buSzPts val="1400"/>
              <a:buChar char="–"/>
              <a:defRPr/>
            </a:lvl4pPr>
            <a:lvl5pPr marL="3047924" lvl="4" indent="-423323" rtl="0">
              <a:spcBef>
                <a:spcPts val="1600"/>
              </a:spcBef>
              <a:spcAft>
                <a:spcPts val="0"/>
              </a:spcAft>
              <a:buSzPts val="1400"/>
              <a:buChar char="■"/>
              <a:defRPr/>
            </a:lvl5pPr>
            <a:lvl6pPr marL="3657509" lvl="5" indent="-423323" rtl="0">
              <a:spcBef>
                <a:spcPts val="1600"/>
              </a:spcBef>
              <a:spcAft>
                <a:spcPts val="0"/>
              </a:spcAft>
              <a:buSzPts val="1400"/>
              <a:buChar char="–"/>
              <a:defRPr/>
            </a:lvl6pPr>
            <a:lvl7pPr marL="4267093" lvl="6" indent="-423323" rtl="0">
              <a:spcBef>
                <a:spcPts val="1600"/>
              </a:spcBef>
              <a:spcAft>
                <a:spcPts val="0"/>
              </a:spcAft>
              <a:buSzPts val="1400"/>
              <a:buChar char="■"/>
              <a:defRPr/>
            </a:lvl7pPr>
            <a:lvl8pPr marL="4876678" lvl="7" indent="-423323" rtl="0">
              <a:spcBef>
                <a:spcPts val="1600"/>
              </a:spcBef>
              <a:spcAft>
                <a:spcPts val="0"/>
              </a:spcAft>
              <a:buSzPts val="1400"/>
              <a:buChar char="–"/>
              <a:defRPr/>
            </a:lvl8pPr>
            <a:lvl9pPr marL="5486263" lvl="8" indent="-423323" rtl="0">
              <a:spcBef>
                <a:spcPts val="1600"/>
              </a:spcBef>
              <a:spcAft>
                <a:spcPts val="1600"/>
              </a:spcAft>
              <a:buSzPts val="1400"/>
              <a:buChar char="■"/>
              <a:defRPr/>
            </a:lvl9pPr>
          </a:lstStyle>
          <a:p>
            <a:endParaRPr/>
          </a:p>
        </p:txBody>
      </p:sp>
      <p:sp>
        <p:nvSpPr>
          <p:cNvPr id="79" name="Shape 79"/>
          <p:cNvSpPr txBox="1">
            <a:spLocks noGrp="1"/>
          </p:cNvSpPr>
          <p:nvPr>
            <p:ph type="sldNum" idx="12"/>
          </p:nvPr>
        </p:nvSpPr>
        <p:spPr>
          <a:xfrm>
            <a:off x="11296600" y="6484433"/>
            <a:ext cx="731600" cy="368800"/>
          </a:xfrm>
          <a:prstGeom prst="rect">
            <a:avLst/>
          </a:prstGeom>
        </p:spPr>
        <p:txBody>
          <a:bodyPr spcFirstLastPara="1"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8679259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EE82B2E7-D875-4E89-BEB0-DF13336BC9CE}"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46312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4294967295"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926EDFA-6C48-4F15-B65F-ABE41D14A4C8}"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416442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24C3AE83-4A36-4E0D-BF8F-4D5F09C9996E}" type="datetime4">
              <a:rPr lang="en-US" smtClean="0">
                <a:solidFill>
                  <a:prstClr val="black"/>
                </a:solidFill>
              </a:rPr>
              <a:pPr/>
              <a:t>14 March, 2018</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25827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66151-5C95-458F-9D01-ADBA6339298B}" type="datetime4">
              <a:rPr lang="en-US" smtClean="0">
                <a:solidFill>
                  <a:prstClr val="black"/>
                </a:solidFill>
              </a:rPr>
              <a:pPr/>
              <a:t>14 March, 2018</a:t>
            </a:fld>
            <a:endParaRPr>
              <a:solidFill>
                <a:prstClr val="black"/>
              </a:solidFill>
            </a:endParaRPr>
          </a:p>
        </p:txBody>
      </p:sp>
      <p:sp>
        <p:nvSpPr>
          <p:cNvPr id="3" name="Footer Placeholder 2"/>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40919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0C57C41-464A-475D-A0CC-FA046720D321}"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61390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86CBB321-0014-4731-89E6-1BC031F3EE89}"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98300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B83A9101-7F81-4BC0-9C6D-05CA017BFC04}" type="datetime4">
              <a:rPr lang="en-US" smtClean="0">
                <a:solidFill>
                  <a:prstClr val="black"/>
                </a:solidFill>
              </a:rPr>
              <a:pPr/>
              <a:t>14 March, 2018</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00408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FF52CA6-9065-4530-9FEE-3074B09FF7FD}"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08271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65DE5AF-321A-457F-A608-80FBE08733D7}"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65894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B6BE40BD-D00A-4117-B47F-4C35630AD5BC}"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78501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a:xfrm>
            <a:off x="5598212" y="6426104"/>
            <a:ext cx="995578" cy="210312"/>
          </a:xfrm>
          <a:prstGeom prst="rect">
            <a:avLst/>
          </a:prstGeom>
        </p:spPr>
        <p:txBody>
          <a:bodyPr/>
          <a:lstStyle/>
          <a:p>
            <a:fld id="{919302FD-97CD-42A2-A14B-5D56C7105A57}" type="datetime4">
              <a:rPr lang="en-US" smtClean="0">
                <a:solidFill>
                  <a:prstClr val="black"/>
                </a:solidFill>
              </a:rPr>
              <a:pPr/>
              <a:t>13 March, 2018</a:t>
            </a:fld>
            <a:endParaRPr>
              <a:solidFill>
                <a:prstClr val="black"/>
              </a:solidFill>
            </a:endParaRPr>
          </a:p>
        </p:txBody>
      </p:sp>
      <p:sp>
        <p:nvSpPr>
          <p:cNvPr id="8" name="Footer Placeholder 7"/>
          <p:cNvSpPr>
            <a:spLocks noGrp="1"/>
          </p:cNvSpPr>
          <p:nvPr>
            <p:ph type="ftr" sz="quarter" idx="11"/>
          </p:nvPr>
        </p:nvSpPr>
        <p:spPr>
          <a:xfrm>
            <a:off x="6934200" y="6426104"/>
            <a:ext cx="4025198" cy="210312"/>
          </a:xfrm>
          <a:prstGeom prst="rect">
            <a:avLst/>
          </a:prstGeom>
        </p:spPr>
        <p:txBody>
          <a:bodyPr/>
          <a:lstStyle/>
          <a:p>
            <a:r>
              <a:rPr lang="en-US">
                <a:solidFill>
                  <a:prstClr val="black"/>
                </a:solidFill>
              </a:rPr>
              <a:t>HPE Confidential | For Training Purposes Only</a:t>
            </a:r>
            <a:endParaRPr>
              <a:solidFill>
                <a:prstClr val="black"/>
              </a:solidFill>
            </a:endParaRPr>
          </a:p>
        </p:txBody>
      </p:sp>
      <p:sp>
        <p:nvSpPr>
          <p:cNvPr id="9" name="Slide Number Placeholder 8"/>
          <p:cNvSpPr>
            <a:spLocks noGrp="1"/>
          </p:cNvSpPr>
          <p:nvPr>
            <p:ph type="sldNum" sz="quarter" idx="12"/>
          </p:nvPr>
        </p:nvSpPr>
        <p:spPr>
          <a:xfrm>
            <a:off x="11049000" y="6430868"/>
            <a:ext cx="533399" cy="232147"/>
          </a:xfrm>
          <a:prstGeom prst="rect">
            <a:avLst/>
          </a:prstGeom>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58906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93285-0125-4EAD-BF76-1005CE54CAE9}"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74886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5C3B2ED-7A0E-4C69-896C-C3138BD2C963}"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48148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E8AE39-AB37-455B-B24A-AEB729461A5B}"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80340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472CE275-2ADB-4956-8B2A-9A6F2A8C468F}"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76652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7E6DE7-F10B-46C5-AF7F-96F588A12604}"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11560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506769-C66B-42D7-90FF-D002BAB248E2}" type="datetime4">
              <a:rPr lang="en-US" smtClean="0">
                <a:solidFill>
                  <a:prstClr val="black"/>
                </a:solidFill>
              </a:rPr>
              <a:pPr/>
              <a:t>14 March, 2018</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11043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
        <p:nvSpPr>
          <p:cNvPr id="9" name="Date Placeholder 8"/>
          <p:cNvSpPr>
            <a:spLocks noGrp="1"/>
          </p:cNvSpPr>
          <p:nvPr>
            <p:ph type="dt" sz="half" idx="15"/>
          </p:nvPr>
        </p:nvSpPr>
        <p:spPr/>
        <p:txBody>
          <a:bodyPr/>
          <a:lstStyle/>
          <a:p>
            <a:fld id="{BF3D13FF-AA40-4ED9-80A3-1305E183FC0D}" type="datetime4">
              <a:rPr lang="en-US" smtClean="0">
                <a:solidFill>
                  <a:prstClr val="black"/>
                </a:solidFill>
              </a:rPr>
              <a:pPr/>
              <a:t>14 March, 2018</a:t>
            </a:fld>
            <a:endParaRPr>
              <a:solidFill>
                <a:prstClr val="black"/>
              </a:solidFill>
            </a:endParaRPr>
          </a:p>
        </p:txBody>
      </p:sp>
      <p:sp>
        <p:nvSpPr>
          <p:cNvPr id="12" name="Footer Placeholder 11"/>
          <p:cNvSpPr>
            <a:spLocks noGrp="1"/>
          </p:cNvSpPr>
          <p:nvPr>
            <p:ph type="ftr" sz="quarter" idx="16"/>
          </p:nvPr>
        </p:nvSpPr>
        <p:spPr/>
        <p:txBody>
          <a:bodyPr/>
          <a:lstStyle/>
          <a:p>
            <a:r>
              <a:rPr lang="en-US" smtClean="0">
                <a:solidFill>
                  <a:prstClr val="black"/>
                </a:solidFill>
              </a:rPr>
              <a:t>Private | Confidential | Internal Use Only </a:t>
            </a:r>
            <a:endParaRPr>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4767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196782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D1F29FE-D144-43A1-B829-1A3F0513DD4B}"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51642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C01402A-B2C1-42E8-9A70-4E8CD46CA06D}"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98375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3.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theme" Target="../theme/theme4.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34" Type="http://schemas.openxmlformats.org/officeDocument/2006/relationships/slideLayout" Target="../slideLayouts/slideLayout168.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632979"/>
            <a:ext cx="10969943" cy="852364"/>
          </a:xfrm>
          <a:prstGeom prst="rect">
            <a:avLst/>
          </a:prstGeom>
        </p:spPr>
        <p:txBody>
          <a:bodyPr vert="horz" lIns="0" tIns="0" rIns="0" bIns="0" rtlCol="0" anchor="t" anchorCtr="0">
            <a:noAutofit/>
          </a:bodyPr>
          <a:lstStyle/>
          <a:p>
            <a:r>
              <a:rPr lang="en-US" dirty="0"/>
              <a:t>Click to edit Master title style</a:t>
            </a:r>
            <a:endParaRPr dirty="0"/>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62" r:id="rId1"/>
    <p:sldLayoutId id="2147483650" r:id="rId2"/>
    <p:sldLayoutId id="2147483668" r:id="rId3"/>
    <p:sldLayoutId id="2147483654" r:id="rId4"/>
    <p:sldLayoutId id="2147483679" r:id="rId5"/>
    <p:sldLayoutId id="2147483656" r:id="rId6"/>
    <p:sldLayoutId id="2147483680" r:id="rId7"/>
    <p:sldLayoutId id="2147483696" r:id="rId8"/>
    <p:sldLayoutId id="2147483731" r:id="rId9"/>
    <p:sldLayoutId id="214748373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etricHPE" panose="020B0503030202060203" pitchFamily="34" charset="0"/>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etricHPE" panose="020B0503030202060203" pitchFamily="34" charset="0"/>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etricHPE" panose="020B0503030202060203" pitchFamily="34" charset="0"/>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etricHPE" panose="020B0503030202060203" pitchFamily="34" charset="0"/>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etricHPE" panose="020B0503030202060203" pitchFamily="34" charset="0"/>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etricHPE" panose="020B05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2EE2A6E7-379E-4F0F-968D-6C34D1BFCD3A}" type="datetime4">
              <a:rPr lang="en-US" smtClean="0">
                <a:solidFill>
                  <a:prstClr val="black"/>
                </a:solidFill>
              </a:rPr>
              <a:pPr/>
              <a:t>13 March, 2018</a:t>
            </a:fld>
            <a:endParaRPr>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a:solidFill>
                  <a:prstClr val="black"/>
                </a:solidFill>
              </a:rPr>
              <a:t>HPE Confidential | For Training Purposes Only</a:t>
            </a:r>
            <a:endParaRPr>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solidFill>
                  <a:srgbClr val="5F7A76"/>
                </a:solidFill>
              </a:rPr>
              <a:pPr/>
              <a:t>‹#›</a:t>
            </a:fld>
            <a:endParaRPr lang="en-US">
              <a:solidFill>
                <a:srgbClr val="5F7A76"/>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144287860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FD66B02C-84FF-4026-9A55-BBE6C5454978}" type="datetime4">
              <a:rPr lang="en-US" smtClean="0">
                <a:solidFill>
                  <a:prstClr val="black"/>
                </a:solidFill>
              </a:rPr>
              <a:pPr/>
              <a:t>13 March, 2018</a:t>
            </a:fld>
            <a:endParaRPr>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a:solidFill>
                  <a:prstClr val="black"/>
                </a:solidFill>
              </a:rPr>
              <a:t>Internal Use Only </a:t>
            </a:r>
            <a:endParaRPr>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solidFill>
                  <a:srgbClr val="5F7A76"/>
                </a:solidFill>
              </a:rPr>
              <a:pPr/>
              <a:t>‹#›</a:t>
            </a:fld>
            <a:endParaRPr lang="en-US" dirty="0">
              <a:solidFill>
                <a:srgbClr val="5F7A76"/>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285490732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632979"/>
            <a:ext cx="10969943" cy="852364"/>
          </a:xfrm>
          <a:prstGeom prst="rect">
            <a:avLst/>
          </a:prstGeom>
        </p:spPr>
        <p:txBody>
          <a:bodyPr vert="horz" lIns="0" tIns="0" rIns="0" bIns="0" rtlCol="0" anchor="t" anchorCtr="0">
            <a:noAutofit/>
          </a:bodyPr>
          <a:lstStyle/>
          <a:p>
            <a:r>
              <a:rPr lang="en-US" dirty="0"/>
              <a:t>Click to edit Master title style</a:t>
            </a:r>
            <a:endParaRPr dirty="0"/>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076984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etricHPE" panose="020B0503030202060203" pitchFamily="34" charset="0"/>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etricHPE" panose="020B0503030202060203" pitchFamily="34" charset="0"/>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etricHPE" panose="020B0503030202060203" pitchFamily="34" charset="0"/>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etricHPE" panose="020B0503030202060203" pitchFamily="34" charset="0"/>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etricHPE" panose="020B0503030202060203" pitchFamily="34" charset="0"/>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etricHPE" panose="020B05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40">
          <p15:clr>
            <a:srgbClr val="F26B43"/>
          </p15:clr>
        </p15:guide>
        <p15:guide id="4294967295" pos="384">
          <p15:clr>
            <a:srgbClr val="F26B43"/>
          </p15:clr>
        </p15:guide>
        <p15:guide id="4294967295" pos="7296">
          <p15:clr>
            <a:srgbClr val="F26B43"/>
          </p15:clr>
        </p15:guide>
        <p15:guide id="4294967295" orient="horz" pos="960">
          <p15:clr>
            <a:srgbClr val="F26B43"/>
          </p15:clr>
        </p15:guide>
        <p15:guide id="4294967295" orient="horz"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2F7A8908-8F7D-4671-9CE7-F4C8C33CF3B7}"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solidFill>
                  <a:srgbClr val="5F7A76"/>
                </a:solidFill>
              </a:rPr>
              <a:pPr/>
              <a:t>‹#›</a:t>
            </a:fld>
            <a:endParaRPr lang="en-US">
              <a:solidFill>
                <a:srgbClr val="5F7A76"/>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355723839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40">
          <p15:clr>
            <a:srgbClr val="F26B43"/>
          </p15:clr>
        </p15:guide>
        <p15:guide id="4294967295" pos="384">
          <p15:clr>
            <a:srgbClr val="F26B43"/>
          </p15:clr>
        </p15:guide>
        <p15:guide id="4294967295" pos="7296">
          <p15:clr>
            <a:srgbClr val="F26B43"/>
          </p15:clr>
        </p15:guide>
        <p15:guide id="4294967295" orient="horz" pos="960">
          <p15:clr>
            <a:srgbClr val="F26B43"/>
          </p15:clr>
        </p15:guide>
        <p15:guide id="4294967295" orient="horz"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2F7A8908-8F7D-4671-9CE7-F4C8C33CF3B7}"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solidFill>
                  <a:srgbClr val="5F7A76"/>
                </a:solidFill>
              </a:rPr>
              <a:pPr/>
              <a:t>‹#›</a:t>
            </a:fld>
            <a:endParaRPr lang="en-US">
              <a:solidFill>
                <a:srgbClr val="5F7A76"/>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268341221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40">
          <p15:clr>
            <a:srgbClr val="F26B43"/>
          </p15:clr>
        </p15:guide>
        <p15:guide id="4294967295" pos="384">
          <p15:clr>
            <a:srgbClr val="F26B43"/>
          </p15:clr>
        </p15:guide>
        <p15:guide id="4294967295" pos="7296">
          <p15:clr>
            <a:srgbClr val="F26B43"/>
          </p15:clr>
        </p15:guide>
        <p15:guide id="4294967295" orient="horz" pos="960">
          <p15:clr>
            <a:srgbClr val="F26B43"/>
          </p15:clr>
        </p15:guide>
        <p15:guide id="4294967295" orient="horz"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2F7A8908-8F7D-4671-9CE7-F4C8C33CF3B7}"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solidFill>
                  <a:srgbClr val="5F7A76"/>
                </a:solidFill>
              </a:rPr>
              <a:pPr/>
              <a:t>‹#›</a:t>
            </a:fld>
            <a:endParaRPr lang="en-US">
              <a:solidFill>
                <a:srgbClr val="5F7A76"/>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355502501"/>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40">
          <p15:clr>
            <a:srgbClr val="F26B43"/>
          </p15:clr>
        </p15:guide>
        <p15:guide id="4294967295" pos="384">
          <p15:clr>
            <a:srgbClr val="F26B43"/>
          </p15:clr>
        </p15:guide>
        <p15:guide id="4294967295" pos="7296">
          <p15:clr>
            <a:srgbClr val="F26B43"/>
          </p15:clr>
        </p15:guide>
        <p15:guide id="4294967295" orient="horz" pos="960">
          <p15:clr>
            <a:srgbClr val="F26B43"/>
          </p15:clr>
        </p15:guide>
        <p15:guide id="4294967295" orient="horz"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2F7A8908-8F7D-4671-9CE7-F4C8C33CF3B7}" type="datetime4">
              <a:rPr lang="en-US" smtClean="0">
                <a:solidFill>
                  <a:prstClr val="black"/>
                </a:solidFill>
              </a:rPr>
              <a:pPr/>
              <a:t>14 March, 2018</a:t>
            </a:fld>
            <a:endParaRPr>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solidFill>
                  <a:srgbClr val="5F7A76"/>
                </a:solidFill>
              </a:rPr>
              <a:pPr/>
              <a:t>‹#›</a:t>
            </a:fld>
            <a:endParaRPr lang="en-US">
              <a:solidFill>
                <a:srgbClr val="5F7A76"/>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449449838"/>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40">
          <p15:clr>
            <a:srgbClr val="F26B43"/>
          </p15:clr>
        </p15:guide>
        <p15:guide id="4294967295" pos="384">
          <p15:clr>
            <a:srgbClr val="F26B43"/>
          </p15:clr>
        </p15:guide>
        <p15:guide id="4294967295" pos="7296">
          <p15:clr>
            <a:srgbClr val="F26B43"/>
          </p15:clr>
        </p15:guide>
        <p15:guide id="4294967295" orient="horz" pos="960">
          <p15:clr>
            <a:srgbClr val="F26B43"/>
          </p15:clr>
        </p15:guide>
        <p15:guide id="4294967295"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5.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tiff"/></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1.tiff"/></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31.tiff"/><Relationship Id="rId4" Type="http://schemas.openxmlformats.org/officeDocument/2006/relationships/image" Target="../media/image27.tiff"/></Relationships>
</file>

<file path=ppt/slides/_rels/slide26.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41.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31.tiff"/></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44.png"/><Relationship Id="rId11" Type="http://schemas.openxmlformats.org/officeDocument/2006/relationships/image" Target="../media/image31.tiff"/><Relationship Id="rId5" Type="http://schemas.openxmlformats.org/officeDocument/2006/relationships/image" Target="../media/image43.png"/><Relationship Id="rId10" Type="http://schemas.openxmlformats.org/officeDocument/2006/relationships/image" Target="../media/image27.tiff"/><Relationship Id="rId4" Type="http://schemas.openxmlformats.org/officeDocument/2006/relationships/image" Target="../media/image42.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31.tiff"/><Relationship Id="rId5" Type="http://schemas.openxmlformats.org/officeDocument/2006/relationships/image" Target="../media/image27.tiff"/><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56.jpeg"/><Relationship Id="rId4" Type="http://schemas.openxmlformats.org/officeDocument/2006/relationships/image" Target="../media/image55.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8.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9.xml"/></Relationships>
</file>

<file path=ppt/slides/_rels/slide40.xml.rels><?xml version="1.0" encoding="UTF-8" standalone="yes"?>
<Relationships xmlns="http://schemas.openxmlformats.org/package/2006/relationships"><Relationship Id="rId3" Type="http://schemas.openxmlformats.org/officeDocument/2006/relationships/hyperlink" Target="https://h20195.www2.hpe.com/V2/GetDocument.aspx?docname=a00039700enw" TargetMode="External"/><Relationship Id="rId7" Type="http://schemas.openxmlformats.org/officeDocument/2006/relationships/hyperlink" Target="https://portworx.com/use-case/persistent-storage-dcos/"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s://portworx.com/use-case/docker-persistent-storage/" TargetMode="External"/><Relationship Id="rId5" Type="http://schemas.openxmlformats.org/officeDocument/2006/relationships/hyperlink" Target="https://portworx.com/use-case/kubernetes-storage/" TargetMode="External"/><Relationship Id="rId4" Type="http://schemas.openxmlformats.org/officeDocument/2006/relationships/hyperlink" Target="https://github.com/HewlettPackard/K8s-Portworx-Synergy"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2.xml"/><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hyperlink" Target="http://www.informationweek.com/cloud/infrastructure-as-a-service/451-research-containers-a-$2.7-billion-market-by-2020/d/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5765" y="1142160"/>
            <a:ext cx="10585176" cy="2286000"/>
          </a:xfrm>
        </p:spPr>
        <p:txBody>
          <a:bodyPr/>
          <a:lstStyle/>
          <a:p>
            <a:r>
              <a:rPr lang="en-US" sz="5400" dirty="0">
                <a:solidFill>
                  <a:schemeClr val="bg1"/>
                </a:solidFill>
              </a:rPr>
              <a:t>HPE Technology and Solution Summit 2018</a:t>
            </a:r>
          </a:p>
        </p:txBody>
      </p:sp>
      <p:sp>
        <p:nvSpPr>
          <p:cNvPr id="4" name="Text Placeholder 3"/>
          <p:cNvSpPr>
            <a:spLocks noGrp="1"/>
          </p:cNvSpPr>
          <p:nvPr>
            <p:ph type="body" sz="quarter" idx="13"/>
          </p:nvPr>
        </p:nvSpPr>
        <p:spPr>
          <a:xfrm>
            <a:off x="549956" y="4045509"/>
            <a:ext cx="9141619" cy="699107"/>
          </a:xfrm>
        </p:spPr>
        <p:txBody>
          <a:bodyPr/>
          <a:lstStyle/>
          <a:p>
            <a:r>
              <a:rPr lang="en-US" dirty="0">
                <a:solidFill>
                  <a:schemeClr val="bg1"/>
                </a:solidFill>
              </a:rPr>
              <a:t>Kubernetes on HPE </a:t>
            </a:r>
            <a:r>
              <a:rPr lang="en-US" dirty="0" smtClean="0">
                <a:solidFill>
                  <a:schemeClr val="bg1"/>
                </a:solidFill>
              </a:rPr>
              <a:t>Synergy &amp; Portworx</a:t>
            </a:r>
            <a:endParaRPr lang="en-US" dirty="0">
              <a:solidFill>
                <a:schemeClr val="bg1"/>
              </a:solidFill>
            </a:endParaRPr>
          </a:p>
        </p:txBody>
      </p:sp>
      <p:sp>
        <p:nvSpPr>
          <p:cNvPr id="5" name="Text Placeholder 4"/>
          <p:cNvSpPr>
            <a:spLocks noGrp="1"/>
          </p:cNvSpPr>
          <p:nvPr>
            <p:ph type="body" sz="quarter" idx="14"/>
          </p:nvPr>
        </p:nvSpPr>
        <p:spPr>
          <a:xfrm>
            <a:off x="551384" y="5373216"/>
            <a:ext cx="9141619" cy="457200"/>
          </a:xfrm>
        </p:spPr>
        <p:txBody>
          <a:bodyPr/>
          <a:lstStyle/>
          <a:p>
            <a:r>
              <a:rPr lang="en-US" b="1" dirty="0">
                <a:solidFill>
                  <a:schemeClr val="bg1"/>
                </a:solidFill>
              </a:rPr>
              <a:t>Prakash Mirji, Mar 2018</a:t>
            </a:r>
          </a:p>
        </p:txBody>
      </p:sp>
    </p:spTree>
    <p:extLst>
      <p:ext uri="{BB962C8B-B14F-4D97-AF65-F5344CB8AC3E}">
        <p14:creationId xmlns:p14="http://schemas.microsoft.com/office/powerpoint/2010/main" val="412046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633253" y="2139305"/>
            <a:ext cx="2517289" cy="3267946"/>
          </a:xfrm>
          <a:prstGeom prst="rect">
            <a:avLst/>
          </a:prstGeom>
        </p:spPr>
        <p:txBody>
          <a:bodyPr vert="horz" wrap="square" lIns="0" tIns="0" rIns="0" bIns="0" rtlCol="0">
            <a:spAutoFit/>
          </a:bodyPr>
          <a:lstStyle/>
          <a:p>
            <a:pPr marL="11527"/>
            <a:r>
              <a:rPr sz="1543" spc="-9" dirty="0">
                <a:solidFill>
                  <a:srgbClr val="02D35F"/>
                </a:solidFill>
                <a:latin typeface="Arial"/>
                <a:cs typeface="Arial"/>
              </a:rPr>
              <a:t>O</a:t>
            </a:r>
            <a:r>
              <a:rPr sz="1543" dirty="0">
                <a:solidFill>
                  <a:srgbClr val="02D35F"/>
                </a:solidFill>
                <a:latin typeface="Arial"/>
                <a:cs typeface="Arial"/>
              </a:rPr>
              <a:t>r</a:t>
            </a:r>
            <a:r>
              <a:rPr sz="1543" spc="-5" dirty="0">
                <a:solidFill>
                  <a:srgbClr val="02D35F"/>
                </a:solidFill>
                <a:latin typeface="Arial"/>
                <a:cs typeface="Arial"/>
              </a:rPr>
              <a:t>c</a:t>
            </a:r>
            <a:r>
              <a:rPr sz="1543" dirty="0">
                <a:solidFill>
                  <a:srgbClr val="02D35F"/>
                </a:solidFill>
                <a:latin typeface="Arial"/>
                <a:cs typeface="Arial"/>
              </a:rPr>
              <a:t>he</a:t>
            </a:r>
            <a:r>
              <a:rPr sz="1543" spc="-5" dirty="0">
                <a:solidFill>
                  <a:srgbClr val="02D35F"/>
                </a:solidFill>
                <a:latin typeface="Arial"/>
                <a:cs typeface="Arial"/>
              </a:rPr>
              <a:t>st</a:t>
            </a:r>
            <a:r>
              <a:rPr sz="1543" dirty="0">
                <a:solidFill>
                  <a:srgbClr val="02D35F"/>
                </a:solidFill>
                <a:latin typeface="Arial"/>
                <a:cs typeface="Arial"/>
              </a:rPr>
              <a:t>ra</a:t>
            </a:r>
            <a:r>
              <a:rPr sz="1543" spc="-9" dirty="0">
                <a:solidFill>
                  <a:srgbClr val="02D35F"/>
                </a:solidFill>
                <a:latin typeface="Arial"/>
                <a:cs typeface="Arial"/>
              </a:rPr>
              <a:t>t</a:t>
            </a:r>
            <a:r>
              <a:rPr sz="1543" spc="5" dirty="0">
                <a:solidFill>
                  <a:srgbClr val="02D35F"/>
                </a:solidFill>
                <a:latin typeface="Arial"/>
                <a:cs typeface="Arial"/>
              </a:rPr>
              <a:t>i</a:t>
            </a:r>
            <a:r>
              <a:rPr sz="1543" dirty="0">
                <a:solidFill>
                  <a:srgbClr val="02D35F"/>
                </a:solidFill>
                <a:latin typeface="Arial"/>
                <a:cs typeface="Arial"/>
              </a:rPr>
              <a:t>o</a:t>
            </a:r>
            <a:r>
              <a:rPr sz="1543" spc="5" dirty="0">
                <a:solidFill>
                  <a:srgbClr val="02D35F"/>
                </a:solidFill>
                <a:latin typeface="Arial"/>
                <a:cs typeface="Arial"/>
              </a:rPr>
              <a:t>n</a:t>
            </a:r>
            <a:endParaRPr sz="1543" dirty="0">
              <a:latin typeface="Arial"/>
              <a:cs typeface="Arial"/>
            </a:endParaRPr>
          </a:p>
          <a:p>
            <a:pPr marL="278365" indent="-266839">
              <a:spcBef>
                <a:spcPts val="23"/>
              </a:spcBef>
              <a:buClr>
                <a:srgbClr val="2C3E50"/>
              </a:buClr>
              <a:buFont typeface="Arial"/>
              <a:buChar char="•"/>
              <a:tabLst>
                <a:tab pos="278942" algn="l"/>
              </a:tabLst>
            </a:pPr>
            <a:r>
              <a:rPr sz="1543" spc="-5" dirty="0">
                <a:solidFill>
                  <a:srgbClr val="2C3E50"/>
                </a:solidFill>
                <a:latin typeface="Arial"/>
                <a:cs typeface="Arial"/>
              </a:rPr>
              <a:t>Sc</a:t>
            </a:r>
            <a:r>
              <a:rPr sz="1543" dirty="0">
                <a:solidFill>
                  <a:srgbClr val="2C3E50"/>
                </a:solidFill>
                <a:latin typeface="Arial"/>
                <a:cs typeface="Arial"/>
              </a:rPr>
              <a:t>hedu</a:t>
            </a:r>
            <a:r>
              <a:rPr sz="1543" spc="5" dirty="0">
                <a:solidFill>
                  <a:srgbClr val="2C3E50"/>
                </a:solidFill>
                <a:latin typeface="Arial"/>
                <a:cs typeface="Arial"/>
              </a:rPr>
              <a:t>li</a:t>
            </a:r>
            <a:r>
              <a:rPr sz="1543" dirty="0">
                <a:solidFill>
                  <a:srgbClr val="2C3E50"/>
                </a:solidFill>
                <a:latin typeface="Arial"/>
                <a:cs typeface="Arial"/>
              </a:rPr>
              <a:t>n</a:t>
            </a:r>
            <a:r>
              <a:rPr sz="1543" spc="5" dirty="0">
                <a:solidFill>
                  <a:srgbClr val="2C3E50"/>
                </a:solidFill>
                <a:latin typeface="Arial"/>
                <a:cs typeface="Arial"/>
              </a:rPr>
              <a:t>g</a:t>
            </a:r>
            <a:endParaRPr sz="1543" dirty="0">
              <a:latin typeface="Arial"/>
              <a:cs typeface="Arial"/>
            </a:endParaRPr>
          </a:p>
          <a:p>
            <a:pPr marL="278365" indent="-266839">
              <a:spcBef>
                <a:spcPts val="23"/>
              </a:spcBef>
              <a:buClr>
                <a:srgbClr val="2C3E50"/>
              </a:buClr>
              <a:buFont typeface="Arial"/>
              <a:buChar char="•"/>
              <a:tabLst>
                <a:tab pos="278942" algn="l"/>
              </a:tabLst>
            </a:pPr>
            <a:r>
              <a:rPr sz="1543" spc="-5" dirty="0">
                <a:solidFill>
                  <a:srgbClr val="2C3E50"/>
                </a:solidFill>
                <a:latin typeface="Arial"/>
                <a:cs typeface="Arial"/>
              </a:rPr>
              <a:t>S</a:t>
            </a:r>
            <a:r>
              <a:rPr sz="1543" dirty="0">
                <a:solidFill>
                  <a:srgbClr val="2C3E50"/>
                </a:solidFill>
                <a:latin typeface="Arial"/>
                <a:cs typeface="Arial"/>
              </a:rPr>
              <a:t>er</a:t>
            </a:r>
            <a:r>
              <a:rPr sz="1543" spc="-5" dirty="0">
                <a:solidFill>
                  <a:srgbClr val="2C3E50"/>
                </a:solidFill>
                <a:latin typeface="Arial"/>
                <a:cs typeface="Arial"/>
              </a:rPr>
              <a:t>v</a:t>
            </a:r>
            <a:r>
              <a:rPr sz="1543" spc="5" dirty="0">
                <a:solidFill>
                  <a:srgbClr val="2C3E50"/>
                </a:solidFill>
                <a:latin typeface="Arial"/>
                <a:cs typeface="Arial"/>
              </a:rPr>
              <a:t>i</a:t>
            </a:r>
            <a:r>
              <a:rPr sz="1543" spc="-5" dirty="0">
                <a:solidFill>
                  <a:srgbClr val="2C3E50"/>
                </a:solidFill>
                <a:latin typeface="Arial"/>
                <a:cs typeface="Arial"/>
              </a:rPr>
              <a:t>c</a:t>
            </a:r>
            <a:r>
              <a:rPr sz="1543" spc="5" dirty="0">
                <a:solidFill>
                  <a:srgbClr val="2C3E50"/>
                </a:solidFill>
                <a:latin typeface="Arial"/>
                <a:cs typeface="Arial"/>
              </a:rPr>
              <a:t>e</a:t>
            </a:r>
            <a:r>
              <a:rPr sz="1543" spc="-9" dirty="0">
                <a:solidFill>
                  <a:srgbClr val="2C3E50"/>
                </a:solidFill>
                <a:latin typeface="Arial"/>
                <a:cs typeface="Arial"/>
              </a:rPr>
              <a:t> </a:t>
            </a:r>
            <a:r>
              <a:rPr sz="1543" dirty="0">
                <a:solidFill>
                  <a:srgbClr val="2C3E50"/>
                </a:solidFill>
                <a:latin typeface="Arial"/>
                <a:cs typeface="Arial"/>
              </a:rPr>
              <a:t>d</a:t>
            </a:r>
            <a:r>
              <a:rPr sz="1543" spc="5" dirty="0">
                <a:solidFill>
                  <a:srgbClr val="2C3E50"/>
                </a:solidFill>
                <a:latin typeface="Arial"/>
                <a:cs typeface="Arial"/>
              </a:rPr>
              <a:t>i</a:t>
            </a:r>
            <a:r>
              <a:rPr sz="1543" spc="-5" dirty="0">
                <a:solidFill>
                  <a:srgbClr val="2C3E50"/>
                </a:solidFill>
                <a:latin typeface="Arial"/>
                <a:cs typeface="Arial"/>
              </a:rPr>
              <a:t>sc</a:t>
            </a:r>
            <a:r>
              <a:rPr sz="1543" dirty="0">
                <a:solidFill>
                  <a:srgbClr val="2C3E50"/>
                </a:solidFill>
                <a:latin typeface="Arial"/>
                <a:cs typeface="Arial"/>
              </a:rPr>
              <a:t>o</a:t>
            </a:r>
            <a:r>
              <a:rPr sz="1543" spc="-5" dirty="0">
                <a:solidFill>
                  <a:srgbClr val="2C3E50"/>
                </a:solidFill>
                <a:latin typeface="Arial"/>
                <a:cs typeface="Arial"/>
              </a:rPr>
              <a:t>v</a:t>
            </a:r>
            <a:r>
              <a:rPr sz="1543" dirty="0">
                <a:solidFill>
                  <a:srgbClr val="2C3E50"/>
                </a:solidFill>
                <a:latin typeface="Arial"/>
                <a:cs typeface="Arial"/>
              </a:rPr>
              <a:t>er</a:t>
            </a:r>
            <a:r>
              <a:rPr sz="1543" spc="5" dirty="0">
                <a:solidFill>
                  <a:srgbClr val="2C3E50"/>
                </a:solidFill>
                <a:latin typeface="Arial"/>
                <a:cs typeface="Arial"/>
              </a:rPr>
              <a:t>y</a:t>
            </a:r>
            <a:endParaRPr sz="1543" dirty="0">
              <a:latin typeface="Arial"/>
              <a:cs typeface="Arial"/>
            </a:endParaRPr>
          </a:p>
          <a:p>
            <a:pPr>
              <a:spcBef>
                <a:spcPts val="5"/>
              </a:spcBef>
              <a:buClr>
                <a:srgbClr val="2C3E50"/>
              </a:buClr>
              <a:buFont typeface="Arial"/>
              <a:buChar char="•"/>
            </a:pPr>
            <a:endParaRPr sz="2042" dirty="0">
              <a:latin typeface="Times New Roman"/>
              <a:cs typeface="Times New Roman"/>
            </a:endParaRPr>
          </a:p>
          <a:p>
            <a:pPr marL="11527"/>
            <a:r>
              <a:rPr sz="1543" spc="-5" dirty="0">
                <a:solidFill>
                  <a:srgbClr val="02D35F"/>
                </a:solidFill>
                <a:latin typeface="Arial"/>
                <a:cs typeface="Arial"/>
              </a:rPr>
              <a:t>P</a:t>
            </a:r>
            <a:r>
              <a:rPr sz="1543" dirty="0">
                <a:solidFill>
                  <a:srgbClr val="02D35F"/>
                </a:solidFill>
                <a:latin typeface="Arial"/>
                <a:cs typeface="Arial"/>
              </a:rPr>
              <a:t>er</a:t>
            </a:r>
            <a:r>
              <a:rPr sz="1543" spc="-9" dirty="0">
                <a:solidFill>
                  <a:srgbClr val="02D35F"/>
                </a:solidFill>
                <a:latin typeface="Arial"/>
                <a:cs typeface="Arial"/>
              </a:rPr>
              <a:t>f</a:t>
            </a:r>
            <a:r>
              <a:rPr sz="1543" dirty="0">
                <a:solidFill>
                  <a:srgbClr val="02D35F"/>
                </a:solidFill>
                <a:latin typeface="Arial"/>
                <a:cs typeface="Arial"/>
              </a:rPr>
              <a:t>or</a:t>
            </a:r>
            <a:r>
              <a:rPr sz="1543" spc="-5" dirty="0">
                <a:solidFill>
                  <a:srgbClr val="02D35F"/>
                </a:solidFill>
                <a:latin typeface="Arial"/>
                <a:cs typeface="Arial"/>
              </a:rPr>
              <a:t>m</a:t>
            </a:r>
            <a:r>
              <a:rPr sz="1543" dirty="0">
                <a:solidFill>
                  <a:srgbClr val="02D35F"/>
                </a:solidFill>
                <a:latin typeface="Arial"/>
                <a:cs typeface="Arial"/>
              </a:rPr>
              <a:t>an</a:t>
            </a:r>
            <a:r>
              <a:rPr sz="1543" spc="-5" dirty="0">
                <a:solidFill>
                  <a:srgbClr val="02D35F"/>
                </a:solidFill>
                <a:latin typeface="Arial"/>
                <a:cs typeface="Arial"/>
              </a:rPr>
              <a:t>c</a:t>
            </a:r>
            <a:r>
              <a:rPr sz="1543" spc="5" dirty="0">
                <a:solidFill>
                  <a:srgbClr val="02D35F"/>
                </a:solidFill>
                <a:latin typeface="Arial"/>
                <a:cs typeface="Arial"/>
              </a:rPr>
              <a:t>e</a:t>
            </a:r>
            <a:r>
              <a:rPr sz="1543" spc="-9" dirty="0">
                <a:solidFill>
                  <a:srgbClr val="02D35F"/>
                </a:solidFill>
                <a:latin typeface="Arial"/>
                <a:cs typeface="Arial"/>
              </a:rPr>
              <a:t> </a:t>
            </a:r>
            <a:r>
              <a:rPr sz="1543" dirty="0">
                <a:solidFill>
                  <a:srgbClr val="02D35F"/>
                </a:solidFill>
                <a:latin typeface="Arial"/>
                <a:cs typeface="Arial"/>
              </a:rPr>
              <a:t>an</a:t>
            </a:r>
            <a:r>
              <a:rPr sz="1543" spc="5" dirty="0">
                <a:solidFill>
                  <a:srgbClr val="02D35F"/>
                </a:solidFill>
                <a:latin typeface="Arial"/>
                <a:cs typeface="Arial"/>
              </a:rPr>
              <a:t>d</a:t>
            </a:r>
            <a:r>
              <a:rPr sz="1543" spc="-9" dirty="0">
                <a:solidFill>
                  <a:srgbClr val="02D35F"/>
                </a:solidFill>
                <a:latin typeface="Arial"/>
                <a:cs typeface="Arial"/>
              </a:rPr>
              <a:t> </a:t>
            </a:r>
            <a:r>
              <a:rPr sz="1543" dirty="0">
                <a:solidFill>
                  <a:srgbClr val="02D35F"/>
                </a:solidFill>
                <a:latin typeface="Arial"/>
                <a:cs typeface="Arial"/>
              </a:rPr>
              <a:t>a</a:t>
            </a:r>
            <a:r>
              <a:rPr sz="1543" spc="-5" dirty="0">
                <a:solidFill>
                  <a:srgbClr val="02D35F"/>
                </a:solidFill>
                <a:latin typeface="Arial"/>
                <a:cs typeface="Arial"/>
              </a:rPr>
              <a:t>v</a:t>
            </a:r>
            <a:r>
              <a:rPr sz="1543" dirty="0">
                <a:solidFill>
                  <a:srgbClr val="02D35F"/>
                </a:solidFill>
                <a:latin typeface="Arial"/>
                <a:cs typeface="Arial"/>
              </a:rPr>
              <a:t>a</a:t>
            </a:r>
            <a:r>
              <a:rPr sz="1543" spc="5" dirty="0">
                <a:solidFill>
                  <a:srgbClr val="02D35F"/>
                </a:solidFill>
                <a:latin typeface="Arial"/>
                <a:cs typeface="Arial"/>
              </a:rPr>
              <a:t>il</a:t>
            </a:r>
            <a:r>
              <a:rPr sz="1543" dirty="0">
                <a:solidFill>
                  <a:srgbClr val="02D35F"/>
                </a:solidFill>
                <a:latin typeface="Arial"/>
                <a:cs typeface="Arial"/>
              </a:rPr>
              <a:t>ab</a:t>
            </a:r>
            <a:r>
              <a:rPr sz="1543" spc="5" dirty="0">
                <a:solidFill>
                  <a:srgbClr val="02D35F"/>
                </a:solidFill>
                <a:latin typeface="Arial"/>
                <a:cs typeface="Arial"/>
              </a:rPr>
              <a:t>ili</a:t>
            </a:r>
            <a:r>
              <a:rPr sz="1543" spc="-9" dirty="0">
                <a:solidFill>
                  <a:srgbClr val="02D35F"/>
                </a:solidFill>
                <a:latin typeface="Arial"/>
                <a:cs typeface="Arial"/>
              </a:rPr>
              <a:t>t</a:t>
            </a:r>
            <a:r>
              <a:rPr sz="1543" spc="5" dirty="0">
                <a:solidFill>
                  <a:srgbClr val="02D35F"/>
                </a:solidFill>
                <a:latin typeface="Arial"/>
                <a:cs typeface="Arial"/>
              </a:rPr>
              <a:t>y</a:t>
            </a:r>
            <a:endParaRPr sz="1543" dirty="0">
              <a:latin typeface="Arial"/>
              <a:cs typeface="Arial"/>
            </a:endParaRPr>
          </a:p>
          <a:p>
            <a:pPr marL="278365" indent="-266839">
              <a:spcBef>
                <a:spcPts val="54"/>
              </a:spcBef>
              <a:buClr>
                <a:srgbClr val="2C3E50"/>
              </a:buClr>
              <a:buFont typeface="Arial"/>
              <a:buChar char="•"/>
              <a:tabLst>
                <a:tab pos="278942" algn="l"/>
              </a:tabLst>
            </a:pPr>
            <a:r>
              <a:rPr sz="1543" spc="-5" dirty="0">
                <a:solidFill>
                  <a:srgbClr val="2C3E50"/>
                </a:solidFill>
                <a:latin typeface="Arial"/>
                <a:cs typeface="Arial"/>
              </a:rPr>
              <a:t>Sc</a:t>
            </a:r>
            <a:r>
              <a:rPr sz="1543" dirty="0">
                <a:solidFill>
                  <a:srgbClr val="2C3E50"/>
                </a:solidFill>
                <a:latin typeface="Arial"/>
                <a:cs typeface="Arial"/>
              </a:rPr>
              <a:t>a</a:t>
            </a:r>
            <a:r>
              <a:rPr sz="1543" spc="5" dirty="0">
                <a:solidFill>
                  <a:srgbClr val="2C3E50"/>
                </a:solidFill>
                <a:latin typeface="Arial"/>
                <a:cs typeface="Arial"/>
              </a:rPr>
              <a:t>li</a:t>
            </a:r>
            <a:r>
              <a:rPr sz="1543" dirty="0">
                <a:solidFill>
                  <a:srgbClr val="2C3E50"/>
                </a:solidFill>
                <a:latin typeface="Arial"/>
                <a:cs typeface="Arial"/>
              </a:rPr>
              <a:t>n</a:t>
            </a:r>
            <a:r>
              <a:rPr sz="1543" spc="5" dirty="0">
                <a:solidFill>
                  <a:srgbClr val="2C3E50"/>
                </a:solidFill>
                <a:latin typeface="Arial"/>
                <a:cs typeface="Arial"/>
              </a:rPr>
              <a:t>g</a:t>
            </a:r>
            <a:endParaRPr sz="1543" dirty="0">
              <a:latin typeface="Arial"/>
              <a:cs typeface="Arial"/>
            </a:endParaRPr>
          </a:p>
          <a:p>
            <a:pPr marL="278365" indent="-266839">
              <a:lnSpc>
                <a:spcPts val="1847"/>
              </a:lnSpc>
              <a:spcBef>
                <a:spcPts val="23"/>
              </a:spcBef>
              <a:buClr>
                <a:srgbClr val="2C3E50"/>
              </a:buClr>
              <a:buFont typeface="Arial"/>
              <a:buChar char="•"/>
              <a:tabLst>
                <a:tab pos="278942" algn="l"/>
              </a:tabLst>
            </a:pPr>
            <a:r>
              <a:rPr sz="1543" spc="-5" dirty="0">
                <a:solidFill>
                  <a:srgbClr val="2C3E50"/>
                </a:solidFill>
                <a:latin typeface="Arial"/>
                <a:cs typeface="Arial"/>
              </a:rPr>
              <a:t>Loa</a:t>
            </a:r>
            <a:r>
              <a:rPr sz="1543" spc="5" dirty="0">
                <a:solidFill>
                  <a:srgbClr val="2C3E50"/>
                </a:solidFill>
                <a:latin typeface="Arial"/>
                <a:cs typeface="Arial"/>
              </a:rPr>
              <a:t>d</a:t>
            </a:r>
            <a:r>
              <a:rPr sz="1543" spc="-9" dirty="0">
                <a:solidFill>
                  <a:srgbClr val="2C3E50"/>
                </a:solidFill>
                <a:latin typeface="Arial"/>
                <a:cs typeface="Arial"/>
              </a:rPr>
              <a:t> </a:t>
            </a:r>
            <a:r>
              <a:rPr sz="1543" spc="-5" dirty="0">
                <a:solidFill>
                  <a:srgbClr val="2C3E50"/>
                </a:solidFill>
                <a:latin typeface="Arial"/>
                <a:cs typeface="Arial"/>
              </a:rPr>
              <a:t>ba</a:t>
            </a:r>
            <a:r>
              <a:rPr sz="1543" dirty="0">
                <a:solidFill>
                  <a:srgbClr val="2C3E50"/>
                </a:solidFill>
                <a:latin typeface="Arial"/>
                <a:cs typeface="Arial"/>
              </a:rPr>
              <a:t>l</a:t>
            </a:r>
            <a:r>
              <a:rPr sz="1543" spc="-5" dirty="0">
                <a:solidFill>
                  <a:srgbClr val="2C3E50"/>
                </a:solidFill>
                <a:latin typeface="Arial"/>
                <a:cs typeface="Arial"/>
              </a:rPr>
              <a:t>anc</a:t>
            </a:r>
            <a:r>
              <a:rPr sz="1543" spc="5" dirty="0">
                <a:solidFill>
                  <a:srgbClr val="2C3E50"/>
                </a:solidFill>
                <a:latin typeface="Arial"/>
                <a:cs typeface="Arial"/>
              </a:rPr>
              <a:t>i</a:t>
            </a:r>
            <a:r>
              <a:rPr sz="1543" spc="-5" dirty="0">
                <a:solidFill>
                  <a:srgbClr val="2C3E50"/>
                </a:solidFill>
                <a:latin typeface="Arial"/>
                <a:cs typeface="Arial"/>
              </a:rPr>
              <a:t>ng</a:t>
            </a:r>
            <a:endParaRPr sz="1543" dirty="0">
              <a:latin typeface="Arial"/>
              <a:cs typeface="Arial"/>
            </a:endParaRPr>
          </a:p>
          <a:p>
            <a:pPr marL="278365" indent="-266839">
              <a:lnSpc>
                <a:spcPts val="1847"/>
              </a:lnSpc>
              <a:buClr>
                <a:srgbClr val="2C3E50"/>
              </a:buClr>
              <a:buFont typeface="Arial"/>
              <a:buChar char="•"/>
              <a:tabLst>
                <a:tab pos="278942" algn="l"/>
              </a:tabLst>
            </a:pPr>
            <a:r>
              <a:rPr sz="1543" spc="-5" dirty="0">
                <a:solidFill>
                  <a:srgbClr val="2C3E50"/>
                </a:solidFill>
                <a:latin typeface="Arial"/>
                <a:cs typeface="Arial"/>
              </a:rPr>
              <a:t>S</a:t>
            </a:r>
            <a:r>
              <a:rPr sz="1543" dirty="0">
                <a:solidFill>
                  <a:srgbClr val="2C3E50"/>
                </a:solidFill>
                <a:latin typeface="Arial"/>
                <a:cs typeface="Arial"/>
              </a:rPr>
              <a:t>e</a:t>
            </a:r>
            <a:r>
              <a:rPr sz="1543" spc="5" dirty="0">
                <a:solidFill>
                  <a:srgbClr val="2C3E50"/>
                </a:solidFill>
                <a:latin typeface="Arial"/>
                <a:cs typeface="Arial"/>
              </a:rPr>
              <a:t>l</a:t>
            </a:r>
            <a:r>
              <a:rPr sz="1543" spc="-14" dirty="0">
                <a:solidFill>
                  <a:srgbClr val="2C3E50"/>
                </a:solidFill>
                <a:latin typeface="Arial"/>
                <a:cs typeface="Arial"/>
              </a:rPr>
              <a:t>f</a:t>
            </a:r>
            <a:r>
              <a:rPr sz="1543" dirty="0">
                <a:solidFill>
                  <a:srgbClr val="2C3E50"/>
                </a:solidFill>
                <a:latin typeface="Arial"/>
                <a:cs typeface="Arial"/>
              </a:rPr>
              <a:t>-</a:t>
            </a:r>
            <a:r>
              <a:rPr sz="1543" spc="-5" dirty="0">
                <a:solidFill>
                  <a:srgbClr val="2C3E50"/>
                </a:solidFill>
                <a:latin typeface="Arial"/>
                <a:cs typeface="Arial"/>
              </a:rPr>
              <a:t>hea</a:t>
            </a:r>
            <a:r>
              <a:rPr sz="1543" dirty="0">
                <a:solidFill>
                  <a:srgbClr val="2C3E50"/>
                </a:solidFill>
                <a:latin typeface="Arial"/>
                <a:cs typeface="Arial"/>
              </a:rPr>
              <a:t>l</a:t>
            </a:r>
            <a:r>
              <a:rPr sz="1543" spc="5" dirty="0">
                <a:solidFill>
                  <a:srgbClr val="2C3E50"/>
                </a:solidFill>
                <a:latin typeface="Arial"/>
                <a:cs typeface="Arial"/>
              </a:rPr>
              <a:t>i</a:t>
            </a:r>
            <a:r>
              <a:rPr sz="1543" spc="-5" dirty="0">
                <a:solidFill>
                  <a:srgbClr val="2C3E50"/>
                </a:solidFill>
                <a:latin typeface="Arial"/>
                <a:cs typeface="Arial"/>
              </a:rPr>
              <a:t>ng</a:t>
            </a:r>
            <a:endParaRPr sz="1543" dirty="0">
              <a:latin typeface="Arial"/>
              <a:cs typeface="Arial"/>
            </a:endParaRPr>
          </a:p>
          <a:p>
            <a:pPr marL="278365" indent="-266839">
              <a:spcBef>
                <a:spcPts val="23"/>
              </a:spcBef>
              <a:buClr>
                <a:srgbClr val="2C3E50"/>
              </a:buClr>
              <a:buFont typeface="Arial"/>
              <a:buChar char="•"/>
              <a:tabLst>
                <a:tab pos="278942" algn="l"/>
              </a:tabLst>
            </a:pPr>
            <a:r>
              <a:rPr sz="1543" spc="-5" dirty="0">
                <a:solidFill>
                  <a:srgbClr val="2C3E50"/>
                </a:solidFill>
                <a:latin typeface="Arial"/>
                <a:cs typeface="Arial"/>
              </a:rPr>
              <a:t>M</a:t>
            </a:r>
            <a:r>
              <a:rPr sz="1543" dirty="0">
                <a:solidFill>
                  <a:srgbClr val="2C3E50"/>
                </a:solidFill>
                <a:latin typeface="Arial"/>
                <a:cs typeface="Arial"/>
              </a:rPr>
              <a:t>on</a:t>
            </a:r>
            <a:r>
              <a:rPr sz="1543" spc="5" dirty="0">
                <a:solidFill>
                  <a:srgbClr val="2C3E50"/>
                </a:solidFill>
                <a:latin typeface="Arial"/>
                <a:cs typeface="Arial"/>
              </a:rPr>
              <a:t>i</a:t>
            </a:r>
            <a:r>
              <a:rPr sz="1543" spc="-9" dirty="0">
                <a:solidFill>
                  <a:srgbClr val="2C3E50"/>
                </a:solidFill>
                <a:latin typeface="Arial"/>
                <a:cs typeface="Arial"/>
              </a:rPr>
              <a:t>t</a:t>
            </a:r>
            <a:r>
              <a:rPr sz="1543" dirty="0">
                <a:solidFill>
                  <a:srgbClr val="2C3E50"/>
                </a:solidFill>
                <a:latin typeface="Arial"/>
                <a:cs typeface="Arial"/>
              </a:rPr>
              <a:t>or</a:t>
            </a:r>
            <a:r>
              <a:rPr sz="1543" spc="5" dirty="0">
                <a:solidFill>
                  <a:srgbClr val="2C3E50"/>
                </a:solidFill>
                <a:latin typeface="Arial"/>
                <a:cs typeface="Arial"/>
              </a:rPr>
              <a:t>i</a:t>
            </a:r>
            <a:r>
              <a:rPr sz="1543" dirty="0">
                <a:solidFill>
                  <a:srgbClr val="2C3E50"/>
                </a:solidFill>
                <a:latin typeface="Arial"/>
                <a:cs typeface="Arial"/>
              </a:rPr>
              <a:t>n</a:t>
            </a:r>
            <a:r>
              <a:rPr sz="1543" spc="5" dirty="0">
                <a:solidFill>
                  <a:srgbClr val="2C3E50"/>
                </a:solidFill>
                <a:latin typeface="Arial"/>
                <a:cs typeface="Arial"/>
              </a:rPr>
              <a:t>g</a:t>
            </a:r>
            <a:endParaRPr sz="1543" dirty="0">
              <a:latin typeface="Arial"/>
              <a:cs typeface="Arial"/>
            </a:endParaRPr>
          </a:p>
          <a:p>
            <a:pPr>
              <a:spcBef>
                <a:spcPts val="38"/>
              </a:spcBef>
              <a:buClr>
                <a:srgbClr val="2C3E50"/>
              </a:buClr>
              <a:buFont typeface="Arial"/>
              <a:buChar char="•"/>
            </a:pPr>
            <a:endParaRPr sz="2224" dirty="0">
              <a:latin typeface="Times New Roman"/>
              <a:cs typeface="Times New Roman"/>
            </a:endParaRPr>
          </a:p>
          <a:p>
            <a:pPr marL="11527"/>
            <a:r>
              <a:rPr sz="1543" spc="-5" dirty="0">
                <a:solidFill>
                  <a:srgbClr val="02D35F"/>
                </a:solidFill>
                <a:latin typeface="Arial"/>
                <a:cs typeface="Arial"/>
              </a:rPr>
              <a:t>M</a:t>
            </a:r>
            <a:r>
              <a:rPr sz="1543" dirty="0">
                <a:solidFill>
                  <a:srgbClr val="02D35F"/>
                </a:solidFill>
                <a:latin typeface="Arial"/>
                <a:cs typeface="Arial"/>
              </a:rPr>
              <a:t>a</a:t>
            </a:r>
            <a:r>
              <a:rPr sz="1543" spc="5" dirty="0">
                <a:solidFill>
                  <a:srgbClr val="02D35F"/>
                </a:solidFill>
                <a:latin typeface="Arial"/>
                <a:cs typeface="Arial"/>
              </a:rPr>
              <a:t>i</a:t>
            </a:r>
            <a:r>
              <a:rPr sz="1543" dirty="0">
                <a:solidFill>
                  <a:srgbClr val="02D35F"/>
                </a:solidFill>
                <a:latin typeface="Arial"/>
                <a:cs typeface="Arial"/>
              </a:rPr>
              <a:t>n</a:t>
            </a:r>
            <a:r>
              <a:rPr sz="1543" spc="-9" dirty="0">
                <a:solidFill>
                  <a:srgbClr val="02D35F"/>
                </a:solidFill>
                <a:latin typeface="Arial"/>
                <a:cs typeface="Arial"/>
              </a:rPr>
              <a:t>t</a:t>
            </a:r>
            <a:r>
              <a:rPr sz="1543" dirty="0">
                <a:solidFill>
                  <a:srgbClr val="02D35F"/>
                </a:solidFill>
                <a:latin typeface="Arial"/>
                <a:cs typeface="Arial"/>
              </a:rPr>
              <a:t>enan</a:t>
            </a:r>
            <a:r>
              <a:rPr sz="1543" spc="-5" dirty="0">
                <a:solidFill>
                  <a:srgbClr val="02D35F"/>
                </a:solidFill>
                <a:latin typeface="Arial"/>
                <a:cs typeface="Arial"/>
              </a:rPr>
              <a:t>c</a:t>
            </a:r>
            <a:r>
              <a:rPr sz="1543" spc="5" dirty="0">
                <a:solidFill>
                  <a:srgbClr val="02D35F"/>
                </a:solidFill>
                <a:latin typeface="Arial"/>
                <a:cs typeface="Arial"/>
              </a:rPr>
              <a:t>e</a:t>
            </a:r>
            <a:endParaRPr sz="1543" dirty="0">
              <a:latin typeface="Arial"/>
              <a:cs typeface="Arial"/>
            </a:endParaRPr>
          </a:p>
          <a:p>
            <a:pPr marL="278365" indent="-266839">
              <a:spcBef>
                <a:spcPts val="23"/>
              </a:spcBef>
              <a:buClr>
                <a:srgbClr val="2C3E50"/>
              </a:buClr>
              <a:buFont typeface="Arial"/>
              <a:buChar char="•"/>
              <a:tabLst>
                <a:tab pos="278942" algn="l"/>
              </a:tabLst>
            </a:pPr>
            <a:r>
              <a:rPr sz="1543" dirty="0">
                <a:solidFill>
                  <a:srgbClr val="2C3E50"/>
                </a:solidFill>
                <a:latin typeface="Arial"/>
                <a:cs typeface="Arial"/>
              </a:rPr>
              <a:t>Ro</a:t>
            </a:r>
            <a:r>
              <a:rPr sz="1543" spc="5" dirty="0">
                <a:solidFill>
                  <a:srgbClr val="2C3E50"/>
                </a:solidFill>
                <a:latin typeface="Arial"/>
                <a:cs typeface="Arial"/>
              </a:rPr>
              <a:t>ll</a:t>
            </a:r>
            <a:r>
              <a:rPr sz="1543" spc="-5" dirty="0">
                <a:solidFill>
                  <a:srgbClr val="2C3E50"/>
                </a:solidFill>
                <a:latin typeface="Arial"/>
                <a:cs typeface="Arial"/>
              </a:rPr>
              <a:t>ou</a:t>
            </a:r>
            <a:r>
              <a:rPr sz="1543" dirty="0">
                <a:solidFill>
                  <a:srgbClr val="2C3E50"/>
                </a:solidFill>
                <a:latin typeface="Arial"/>
                <a:cs typeface="Arial"/>
              </a:rPr>
              <a:t>t</a:t>
            </a:r>
            <a:endParaRPr sz="1543" dirty="0">
              <a:latin typeface="Arial"/>
              <a:cs typeface="Arial"/>
            </a:endParaRPr>
          </a:p>
          <a:p>
            <a:pPr marL="278365" indent="-266839">
              <a:spcBef>
                <a:spcPts val="23"/>
              </a:spcBef>
              <a:buClr>
                <a:srgbClr val="2C3E50"/>
              </a:buClr>
              <a:buFont typeface="Arial"/>
              <a:buChar char="•"/>
              <a:tabLst>
                <a:tab pos="278942" algn="l"/>
              </a:tabLst>
            </a:pPr>
            <a:r>
              <a:rPr sz="1543" dirty="0">
                <a:solidFill>
                  <a:srgbClr val="2C3E50"/>
                </a:solidFill>
                <a:latin typeface="Arial"/>
                <a:cs typeface="Arial"/>
              </a:rPr>
              <a:t>Ro</a:t>
            </a:r>
            <a:r>
              <a:rPr sz="1543" spc="5" dirty="0">
                <a:solidFill>
                  <a:srgbClr val="2C3E50"/>
                </a:solidFill>
                <a:latin typeface="Arial"/>
                <a:cs typeface="Arial"/>
              </a:rPr>
              <a:t>ll</a:t>
            </a:r>
            <a:r>
              <a:rPr sz="1543" spc="-5" dirty="0">
                <a:solidFill>
                  <a:srgbClr val="2C3E50"/>
                </a:solidFill>
                <a:latin typeface="Arial"/>
                <a:cs typeface="Arial"/>
              </a:rPr>
              <a:t>bac</a:t>
            </a:r>
            <a:r>
              <a:rPr sz="1543" spc="5" dirty="0">
                <a:solidFill>
                  <a:srgbClr val="2C3E50"/>
                </a:solidFill>
                <a:latin typeface="Arial"/>
                <a:cs typeface="Arial"/>
              </a:rPr>
              <a:t>k</a:t>
            </a:r>
            <a:endParaRPr sz="1543" dirty="0">
              <a:latin typeface="Arial"/>
              <a:cs typeface="Arial"/>
            </a:endParaRPr>
          </a:p>
        </p:txBody>
      </p:sp>
      <p:sp>
        <p:nvSpPr>
          <p:cNvPr id="5" name="object 5"/>
          <p:cNvSpPr/>
          <p:nvPr/>
        </p:nvSpPr>
        <p:spPr>
          <a:xfrm>
            <a:off x="6111368" y="2224528"/>
            <a:ext cx="3772859" cy="2862301"/>
          </a:xfrm>
          <a:prstGeom prst="rect">
            <a:avLst/>
          </a:prstGeom>
          <a:blipFill>
            <a:blip r:embed="rId3" cstate="print"/>
            <a:stretch>
              <a:fillRect/>
            </a:stretch>
          </a:blipFill>
        </p:spPr>
        <p:txBody>
          <a:bodyPr wrap="square" lIns="0" tIns="0" rIns="0" bIns="0" rtlCol="0"/>
          <a:lstStyle/>
          <a:p>
            <a:endParaRPr sz="1634"/>
          </a:p>
        </p:txBody>
      </p:sp>
      <p:sp>
        <p:nvSpPr>
          <p:cNvPr id="6" name="object 6"/>
          <p:cNvSpPr/>
          <p:nvPr/>
        </p:nvSpPr>
        <p:spPr>
          <a:xfrm>
            <a:off x="6164580" y="2238906"/>
            <a:ext cx="3665489" cy="2752081"/>
          </a:xfrm>
          <a:prstGeom prst="rect">
            <a:avLst/>
          </a:prstGeom>
          <a:blipFill>
            <a:blip r:embed="rId4" cstate="print"/>
            <a:stretch>
              <a:fillRect/>
            </a:stretch>
          </a:blipFill>
        </p:spPr>
        <p:txBody>
          <a:bodyPr wrap="square" lIns="0" tIns="0" rIns="0" bIns="0" rtlCol="0"/>
          <a:lstStyle/>
          <a:p>
            <a:endParaRPr sz="1634"/>
          </a:p>
        </p:txBody>
      </p:sp>
      <p:sp>
        <p:nvSpPr>
          <p:cNvPr id="7" name="object 7"/>
          <p:cNvSpPr/>
          <p:nvPr/>
        </p:nvSpPr>
        <p:spPr>
          <a:xfrm>
            <a:off x="2625560" y="3018921"/>
            <a:ext cx="2665399" cy="0"/>
          </a:xfrm>
          <a:custGeom>
            <a:avLst/>
            <a:gdLst/>
            <a:ahLst/>
            <a:cxnLst/>
            <a:rect l="l" t="t" r="r" b="b"/>
            <a:pathLst>
              <a:path w="2936875">
                <a:moveTo>
                  <a:pt x="0" y="0"/>
                </a:moveTo>
                <a:lnTo>
                  <a:pt x="2936849" y="1"/>
                </a:lnTo>
              </a:path>
            </a:pathLst>
          </a:custGeom>
          <a:ln w="7275">
            <a:solidFill>
              <a:srgbClr val="02D35F"/>
            </a:solidFill>
          </a:ln>
        </p:spPr>
        <p:txBody>
          <a:bodyPr wrap="square" lIns="0" tIns="0" rIns="0" bIns="0" rtlCol="0"/>
          <a:lstStyle/>
          <a:p>
            <a:endParaRPr sz="1634"/>
          </a:p>
        </p:txBody>
      </p:sp>
      <p:sp>
        <p:nvSpPr>
          <p:cNvPr id="8" name="object 8"/>
          <p:cNvSpPr/>
          <p:nvPr/>
        </p:nvSpPr>
        <p:spPr>
          <a:xfrm>
            <a:off x="2625560" y="4503386"/>
            <a:ext cx="2665399" cy="0"/>
          </a:xfrm>
          <a:custGeom>
            <a:avLst/>
            <a:gdLst/>
            <a:ahLst/>
            <a:cxnLst/>
            <a:rect l="l" t="t" r="r" b="b"/>
            <a:pathLst>
              <a:path w="2936875">
                <a:moveTo>
                  <a:pt x="0" y="0"/>
                </a:moveTo>
                <a:lnTo>
                  <a:pt x="2936849" y="1"/>
                </a:lnTo>
              </a:path>
            </a:pathLst>
          </a:custGeom>
          <a:ln w="7275">
            <a:solidFill>
              <a:srgbClr val="02D35F"/>
            </a:solidFill>
          </a:ln>
        </p:spPr>
        <p:txBody>
          <a:bodyPr wrap="square" lIns="0" tIns="0" rIns="0" bIns="0" rtlCol="0"/>
          <a:lstStyle/>
          <a:p>
            <a:endParaRPr sz="1634"/>
          </a:p>
        </p:txBody>
      </p:sp>
      <p:sp>
        <p:nvSpPr>
          <p:cNvPr id="9" name="Title 8"/>
          <p:cNvSpPr>
            <a:spLocks noGrp="1"/>
          </p:cNvSpPr>
          <p:nvPr>
            <p:ph type="title"/>
          </p:nvPr>
        </p:nvSpPr>
        <p:spPr>
          <a:xfrm>
            <a:off x="626396" y="501596"/>
            <a:ext cx="10969943" cy="852364"/>
          </a:xfrm>
        </p:spPr>
        <p:txBody>
          <a:bodyPr/>
          <a:lstStyle/>
          <a:p>
            <a:r>
              <a:rPr lang="en-US" dirty="0" smtClean="0"/>
              <a:t>Deploying at Scale Requires Automation</a:t>
            </a:r>
            <a:endParaRPr lang="en-GB" dirty="0"/>
          </a:p>
        </p:txBody>
      </p:sp>
    </p:spTree>
    <p:extLst>
      <p:ext uri="{BB962C8B-B14F-4D97-AF65-F5344CB8AC3E}">
        <p14:creationId xmlns:p14="http://schemas.microsoft.com/office/powerpoint/2010/main" val="21497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31362" y="1936376"/>
            <a:ext cx="6969419" cy="4061011"/>
          </a:xfrm>
          <a:prstGeom prst="rect">
            <a:avLst/>
          </a:prstGeom>
          <a:blipFill>
            <a:blip r:embed="rId3" cstate="print"/>
            <a:stretch>
              <a:fillRect/>
            </a:stretch>
          </a:blipFill>
        </p:spPr>
        <p:txBody>
          <a:bodyPr wrap="square" lIns="0" tIns="0" rIns="0" bIns="0" rtlCol="0"/>
          <a:lstStyle/>
          <a:p>
            <a:endParaRPr sz="1634"/>
          </a:p>
        </p:txBody>
      </p:sp>
      <p:sp>
        <p:nvSpPr>
          <p:cNvPr id="3" name="object 3"/>
          <p:cNvSpPr/>
          <p:nvPr/>
        </p:nvSpPr>
        <p:spPr>
          <a:xfrm>
            <a:off x="1908202" y="2005533"/>
            <a:ext cx="7050101" cy="4091748"/>
          </a:xfrm>
          <a:prstGeom prst="rect">
            <a:avLst/>
          </a:prstGeom>
          <a:blipFill>
            <a:blip r:embed="rId4" cstate="print"/>
            <a:stretch>
              <a:fillRect/>
            </a:stretch>
          </a:blipFill>
        </p:spPr>
        <p:txBody>
          <a:bodyPr wrap="square" lIns="0" tIns="0" rIns="0" bIns="0" rtlCol="0"/>
          <a:lstStyle/>
          <a:p>
            <a:endParaRPr sz="1634"/>
          </a:p>
        </p:txBody>
      </p:sp>
      <p:sp>
        <p:nvSpPr>
          <p:cNvPr id="7" name="object 7"/>
          <p:cNvSpPr/>
          <p:nvPr/>
        </p:nvSpPr>
        <p:spPr>
          <a:xfrm>
            <a:off x="5200810" y="2620254"/>
            <a:ext cx="5117566" cy="1705855"/>
          </a:xfrm>
          <a:prstGeom prst="rect">
            <a:avLst/>
          </a:prstGeom>
          <a:blipFill>
            <a:blip r:embed="rId5" cstate="print"/>
            <a:stretch>
              <a:fillRect/>
            </a:stretch>
          </a:blipFill>
        </p:spPr>
        <p:txBody>
          <a:bodyPr wrap="square" lIns="0" tIns="0" rIns="0" bIns="0" rtlCol="0"/>
          <a:lstStyle/>
          <a:p>
            <a:endParaRPr sz="1634"/>
          </a:p>
        </p:txBody>
      </p:sp>
      <p:sp>
        <p:nvSpPr>
          <p:cNvPr id="8" name="object 8"/>
          <p:cNvSpPr txBox="1"/>
          <p:nvPr/>
        </p:nvSpPr>
        <p:spPr>
          <a:xfrm>
            <a:off x="5284379" y="2707064"/>
            <a:ext cx="4644422" cy="335156"/>
          </a:xfrm>
          <a:prstGeom prst="rect">
            <a:avLst/>
          </a:prstGeom>
        </p:spPr>
        <p:txBody>
          <a:bodyPr vert="horz" wrap="square" lIns="0" tIns="0" rIns="0" bIns="0" rtlCol="0">
            <a:spAutoFit/>
          </a:bodyPr>
          <a:lstStyle/>
          <a:p>
            <a:pPr marL="236294" indent="-224767">
              <a:buClr>
                <a:srgbClr val="027B75"/>
              </a:buClr>
              <a:buFont typeface="Arial"/>
              <a:buChar char="•"/>
              <a:tabLst>
                <a:tab pos="236870" algn="l"/>
              </a:tabLst>
            </a:pPr>
            <a:r>
              <a:rPr sz="2178" dirty="0">
                <a:ln w="0"/>
                <a:effectLst>
                  <a:outerShdw blurRad="38100" dist="19050" dir="2700000" algn="tl" rotWithShape="0">
                    <a:schemeClr val="dk1">
                      <a:alpha val="40000"/>
                    </a:schemeClr>
                  </a:outerShdw>
                </a:effectLst>
                <a:latin typeface="Arial"/>
                <a:cs typeface="Arial"/>
              </a:rPr>
              <a:t>Easier to get up and running quickly</a:t>
            </a:r>
          </a:p>
        </p:txBody>
      </p:sp>
      <p:sp>
        <p:nvSpPr>
          <p:cNvPr id="9" name="object 9"/>
          <p:cNvSpPr txBox="1"/>
          <p:nvPr/>
        </p:nvSpPr>
        <p:spPr>
          <a:xfrm>
            <a:off x="5284378" y="3275682"/>
            <a:ext cx="4926421" cy="2985561"/>
          </a:xfrm>
          <a:prstGeom prst="rect">
            <a:avLst/>
          </a:prstGeom>
        </p:spPr>
        <p:txBody>
          <a:bodyPr vert="horz" wrap="square" lIns="0" tIns="0" rIns="0" bIns="0" rtlCol="0">
            <a:spAutoFit/>
          </a:bodyPr>
          <a:lstStyle/>
          <a:p>
            <a:pPr marL="236294" indent="-224767">
              <a:buClr>
                <a:srgbClr val="027B75"/>
              </a:buClr>
              <a:buFont typeface="Arial"/>
              <a:buChar char="•"/>
              <a:tabLst>
                <a:tab pos="236870" algn="l"/>
              </a:tabLst>
            </a:pPr>
            <a:r>
              <a:rPr lang="en-US" sz="2178" dirty="0" smtClean="0">
                <a:ln w="0"/>
                <a:effectLst>
                  <a:outerShdw blurRad="38100" dist="19050" dir="2700000" algn="tl" rotWithShape="0">
                    <a:schemeClr val="dk1">
                      <a:alpha val="40000"/>
                    </a:schemeClr>
                  </a:outerShdw>
                </a:effectLst>
                <a:latin typeface="Arial"/>
                <a:cs typeface="Arial"/>
              </a:rPr>
              <a:t>On-</a:t>
            </a:r>
            <a:r>
              <a:rPr lang="en-US" sz="2178" dirty="0" err="1" smtClean="0">
                <a:ln w="0"/>
                <a:effectLst>
                  <a:outerShdw blurRad="38100" dist="19050" dir="2700000" algn="tl" rotWithShape="0">
                    <a:schemeClr val="dk1">
                      <a:alpha val="40000"/>
                    </a:schemeClr>
                  </a:outerShdw>
                </a:effectLst>
                <a:latin typeface="Arial"/>
                <a:cs typeface="Arial"/>
              </a:rPr>
              <a:t>prem</a:t>
            </a:r>
            <a:r>
              <a:rPr lang="en-US" sz="2178" dirty="0" smtClean="0">
                <a:ln w="0"/>
                <a:effectLst>
                  <a:outerShdw blurRad="38100" dist="19050" dir="2700000" algn="tl" rotWithShape="0">
                    <a:schemeClr val="dk1">
                      <a:alpha val="40000"/>
                    </a:schemeClr>
                  </a:outerShdw>
                </a:effectLst>
                <a:latin typeface="Arial"/>
                <a:cs typeface="Arial"/>
              </a:rPr>
              <a:t> solution with HPE Synergy platform</a:t>
            </a:r>
            <a:endParaRPr sz="2178" dirty="0">
              <a:ln w="0"/>
              <a:effectLst>
                <a:outerShdw blurRad="38100" dist="19050" dir="2700000" algn="tl" rotWithShape="0">
                  <a:schemeClr val="dk1">
                    <a:alpha val="40000"/>
                  </a:schemeClr>
                </a:outerShdw>
              </a:effectLst>
              <a:latin typeface="Arial"/>
              <a:cs typeface="Arial"/>
            </a:endParaRPr>
          </a:p>
          <a:p>
            <a:pPr marL="236294" indent="-224767">
              <a:spcBef>
                <a:spcPts val="1861"/>
              </a:spcBef>
              <a:buClr>
                <a:srgbClr val="027B75"/>
              </a:buClr>
              <a:buFont typeface="Arial"/>
              <a:buChar char="•"/>
              <a:tabLst>
                <a:tab pos="236870" algn="l"/>
              </a:tabLst>
            </a:pPr>
            <a:r>
              <a:rPr lang="en-US" sz="2178" dirty="0" smtClean="0">
                <a:ln w="0"/>
                <a:effectLst>
                  <a:outerShdw blurRad="38100" dist="19050" dir="2700000" algn="tl" rotWithShape="0">
                    <a:schemeClr val="dk1">
                      <a:alpha val="40000"/>
                    </a:schemeClr>
                  </a:outerShdw>
                </a:effectLst>
                <a:latin typeface="Arial"/>
                <a:cs typeface="Arial"/>
              </a:rPr>
              <a:t>Robust, scalable, agile</a:t>
            </a:r>
          </a:p>
          <a:p>
            <a:pPr marL="236294" indent="-224767">
              <a:spcBef>
                <a:spcPts val="1861"/>
              </a:spcBef>
              <a:buClr>
                <a:srgbClr val="027B75"/>
              </a:buClr>
              <a:buFont typeface="Arial"/>
              <a:buChar char="•"/>
              <a:tabLst>
                <a:tab pos="236870" algn="l"/>
              </a:tabLst>
            </a:pPr>
            <a:r>
              <a:rPr lang="en-US" sz="2178" dirty="0" smtClean="0">
                <a:ln w="0"/>
                <a:effectLst>
                  <a:outerShdw blurRad="38100" dist="19050" dir="2700000" algn="tl" rotWithShape="0">
                    <a:schemeClr val="dk1">
                      <a:alpha val="40000"/>
                    </a:schemeClr>
                  </a:outerShdw>
                </a:effectLst>
                <a:latin typeface="Arial"/>
                <a:cs typeface="Arial"/>
              </a:rPr>
              <a:t>Solution for </a:t>
            </a:r>
            <a:r>
              <a:rPr lang="en-US" sz="2178" dirty="0" err="1" smtClean="0">
                <a:ln w="0"/>
                <a:effectLst>
                  <a:outerShdw blurRad="38100" dist="19050" dir="2700000" algn="tl" rotWithShape="0">
                    <a:schemeClr val="dk1">
                      <a:alpha val="40000"/>
                    </a:schemeClr>
                  </a:outerShdw>
                </a:effectLst>
                <a:latin typeface="Arial"/>
                <a:cs typeface="Arial"/>
              </a:rPr>
              <a:t>stateful</a:t>
            </a:r>
            <a:r>
              <a:rPr lang="en-US" sz="2178" dirty="0" smtClean="0">
                <a:ln w="0"/>
                <a:effectLst>
                  <a:outerShdw blurRad="38100" dist="19050" dir="2700000" algn="tl" rotWithShape="0">
                    <a:schemeClr val="dk1">
                      <a:alpha val="40000"/>
                    </a:schemeClr>
                  </a:outerShdw>
                </a:effectLst>
                <a:latin typeface="Arial"/>
                <a:cs typeface="Arial"/>
              </a:rPr>
              <a:t> workloads</a:t>
            </a:r>
          </a:p>
          <a:p>
            <a:pPr marL="236294" indent="-224767">
              <a:spcBef>
                <a:spcPts val="1861"/>
              </a:spcBef>
              <a:buClr>
                <a:srgbClr val="027B75"/>
              </a:buClr>
              <a:buFont typeface="Arial"/>
              <a:buChar char="•"/>
              <a:tabLst>
                <a:tab pos="236870" algn="l"/>
              </a:tabLst>
            </a:pPr>
            <a:r>
              <a:rPr lang="en-US" sz="2178" dirty="0" smtClean="0">
                <a:ln w="0"/>
                <a:effectLst>
                  <a:outerShdw blurRad="38100" dist="19050" dir="2700000" algn="tl" rotWithShape="0">
                    <a:schemeClr val="dk1">
                      <a:alpha val="40000"/>
                    </a:schemeClr>
                  </a:outerShdw>
                </a:effectLst>
                <a:latin typeface="Arial"/>
                <a:cs typeface="Arial"/>
              </a:rPr>
              <a:t>Manage with native K8s</a:t>
            </a:r>
          </a:p>
          <a:p>
            <a:pPr marL="236294" indent="-224767">
              <a:spcBef>
                <a:spcPts val="1861"/>
              </a:spcBef>
              <a:buClr>
                <a:srgbClr val="027B75"/>
              </a:buClr>
              <a:buFont typeface="Arial"/>
              <a:buChar char="•"/>
              <a:tabLst>
                <a:tab pos="236870" algn="l"/>
              </a:tabLst>
            </a:pPr>
            <a:r>
              <a:rPr lang="en-US" sz="2178" dirty="0" smtClean="0">
                <a:ln w="0"/>
                <a:effectLst>
                  <a:outerShdw blurRad="38100" dist="19050" dir="2700000" algn="tl" rotWithShape="0">
                    <a:schemeClr val="dk1">
                      <a:alpha val="40000"/>
                    </a:schemeClr>
                  </a:outerShdw>
                </a:effectLst>
                <a:latin typeface="Arial"/>
                <a:cs typeface="Arial"/>
              </a:rPr>
              <a:t>Run </a:t>
            </a:r>
            <a:r>
              <a:rPr lang="en-US" sz="2178" dirty="0" err="1" smtClean="0">
                <a:ln w="0"/>
                <a:effectLst>
                  <a:outerShdw blurRad="38100" dist="19050" dir="2700000" algn="tl" rotWithShape="0">
                    <a:schemeClr val="dk1">
                      <a:alpha val="40000"/>
                    </a:schemeClr>
                  </a:outerShdw>
                </a:effectLst>
                <a:latin typeface="Arial"/>
                <a:cs typeface="Arial"/>
              </a:rPr>
              <a:t>stateful</a:t>
            </a:r>
            <a:r>
              <a:rPr lang="en-US" sz="2178" dirty="0" smtClean="0">
                <a:ln w="0"/>
                <a:effectLst>
                  <a:outerShdw blurRad="38100" dist="19050" dir="2700000" algn="tl" rotWithShape="0">
                    <a:schemeClr val="dk1">
                      <a:alpha val="40000"/>
                    </a:schemeClr>
                  </a:outerShdw>
                </a:effectLst>
                <a:latin typeface="Arial"/>
                <a:cs typeface="Arial"/>
              </a:rPr>
              <a:t> containers with Portworx</a:t>
            </a:r>
            <a:endParaRPr sz="2178" dirty="0">
              <a:ln w="0"/>
              <a:effectLst>
                <a:outerShdw blurRad="38100" dist="19050" dir="2700000" algn="tl" rotWithShape="0">
                  <a:schemeClr val="dk1">
                    <a:alpha val="40000"/>
                  </a:schemeClr>
                </a:outerShdw>
              </a:effectLst>
              <a:latin typeface="Arial"/>
              <a:cs typeface="Arial"/>
            </a:endParaRPr>
          </a:p>
        </p:txBody>
      </p:sp>
      <p:sp>
        <p:nvSpPr>
          <p:cNvPr id="10" name="Title 9"/>
          <p:cNvSpPr>
            <a:spLocks noGrp="1"/>
          </p:cNvSpPr>
          <p:nvPr>
            <p:ph type="title"/>
          </p:nvPr>
        </p:nvSpPr>
        <p:spPr/>
        <p:txBody>
          <a:bodyPr/>
          <a:lstStyle/>
          <a:p>
            <a:r>
              <a:rPr lang="en-US" dirty="0" smtClean="0"/>
              <a:t>Organizations Need </a:t>
            </a:r>
            <a:r>
              <a:rPr lang="en-US" dirty="0" err="1" smtClean="0"/>
              <a:t>composable</a:t>
            </a:r>
            <a:r>
              <a:rPr lang="en-US" dirty="0" smtClean="0"/>
              <a:t>, scalable platform</a:t>
            </a:r>
            <a:endParaRPr lang="en-GB" dirty="0"/>
          </a:p>
        </p:txBody>
      </p:sp>
    </p:spTree>
    <p:extLst>
      <p:ext uri="{BB962C8B-B14F-4D97-AF65-F5344CB8AC3E}">
        <p14:creationId xmlns:p14="http://schemas.microsoft.com/office/powerpoint/2010/main" val="401752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US" dirty="0">
                <a:solidFill>
                  <a:schemeClr val="dk1"/>
                </a:solidFill>
                <a:ea typeface="Arial"/>
                <a:cs typeface="Arial"/>
              </a:rPr>
              <a:t>Building K8s manually can be difficult and time consuming</a:t>
            </a:r>
            <a:br>
              <a:rPr lang="en-US" dirty="0">
                <a:solidFill>
                  <a:schemeClr val="dk1"/>
                </a:solidFill>
                <a:ea typeface="Arial"/>
                <a:cs typeface="Arial"/>
              </a:rPr>
            </a:br>
            <a:endParaRPr dirty="0"/>
          </a:p>
        </p:txBody>
      </p:sp>
      <p:sp>
        <p:nvSpPr>
          <p:cNvPr id="127" name="Shape 127"/>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fld id="{00000000-1234-1234-1234-123412341234}" type="slidenum">
              <a:rPr lang="en"/>
              <a:pPr/>
              <a:t>12</a:t>
            </a:fld>
            <a:endParaRPr/>
          </a:p>
        </p:txBody>
      </p:sp>
      <p:pic>
        <p:nvPicPr>
          <p:cNvPr id="1026" name="Picture 2" descr="Image result for &quot;containers&quot; image fal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391239"/>
            <a:ext cx="6746875" cy="45003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509083" y="6215424"/>
            <a:ext cx="1305165" cy="184666"/>
          </a:xfrm>
          <a:prstGeom prst="rect">
            <a:avLst/>
          </a:prstGeom>
        </p:spPr>
        <p:txBody>
          <a:bodyPr wrap="none">
            <a:spAutoFit/>
          </a:bodyPr>
          <a:lstStyle/>
          <a:p>
            <a:r>
              <a:rPr lang="en-GB" sz="600" dirty="0">
                <a:solidFill>
                  <a:srgbClr val="A3A5A9"/>
                </a:solidFill>
                <a:latin typeface="PT Serif"/>
              </a:rPr>
              <a:t>Image courtesy </a:t>
            </a:r>
            <a:r>
              <a:rPr lang="en-GB" sz="600" dirty="0" smtClean="0">
                <a:solidFill>
                  <a:srgbClr val="A3A5A9"/>
                </a:solidFill>
                <a:latin typeface="PT Serif"/>
              </a:rPr>
              <a:t>of google search</a:t>
            </a:r>
            <a:endParaRPr lang="en-GB" sz="600" dirty="0"/>
          </a:p>
        </p:txBody>
      </p:sp>
    </p:spTree>
    <p:extLst>
      <p:ext uri="{BB962C8B-B14F-4D97-AF65-F5344CB8AC3E}">
        <p14:creationId xmlns:p14="http://schemas.microsoft.com/office/powerpoint/2010/main" val="42451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dirty="0" smtClean="0"/>
              <a:t>But with right architecture and tools – Building K8s can be made easy</a:t>
            </a:r>
            <a:endParaRPr dirty="0"/>
          </a:p>
        </p:txBody>
      </p:sp>
      <p:sp>
        <p:nvSpPr>
          <p:cNvPr id="127" name="Shape 127"/>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fld id="{00000000-1234-1234-1234-123412341234}" type="slidenum">
              <a:rPr lang="en"/>
              <a:pPr/>
              <a:t>13</a:t>
            </a:fld>
            <a:endParaRPr/>
          </a:p>
        </p:txBody>
      </p:sp>
      <p:pic>
        <p:nvPicPr>
          <p:cNvPr id="3074" name="Picture 2" descr="A Maersk ship and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828800"/>
            <a:ext cx="7620000" cy="34766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509083" y="6215424"/>
            <a:ext cx="1013419" cy="184666"/>
          </a:xfrm>
          <a:prstGeom prst="rect">
            <a:avLst/>
          </a:prstGeom>
        </p:spPr>
        <p:txBody>
          <a:bodyPr wrap="none">
            <a:spAutoFit/>
          </a:bodyPr>
          <a:lstStyle/>
          <a:p>
            <a:r>
              <a:rPr lang="en-GB" sz="600" dirty="0">
                <a:solidFill>
                  <a:srgbClr val="A3A5A9"/>
                </a:solidFill>
                <a:latin typeface="PT Serif"/>
              </a:rPr>
              <a:t>Image courtesy of AT&amp;T</a:t>
            </a:r>
            <a:endParaRPr lang="en-GB" sz="600" dirty="0"/>
          </a:p>
        </p:txBody>
      </p:sp>
    </p:spTree>
    <p:extLst>
      <p:ext uri="{BB962C8B-B14F-4D97-AF65-F5344CB8AC3E}">
        <p14:creationId xmlns:p14="http://schemas.microsoft.com/office/powerpoint/2010/main" val="2630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016F8AB-BCEA-4347-8BA6-BE776009BC89}" type="slidenum">
              <a:rPr lang="en-GB" smtClean="0">
                <a:solidFill>
                  <a:srgbClr val="5F7A76"/>
                </a:solidFill>
              </a:rPr>
              <a:pPr/>
              <a:t>14</a:t>
            </a:fld>
            <a:endParaRPr lang="en-GB">
              <a:solidFill>
                <a:srgbClr val="5F7A76"/>
              </a:solidFill>
            </a:endParaRPr>
          </a:p>
        </p:txBody>
      </p:sp>
      <p:sp>
        <p:nvSpPr>
          <p:cNvPr id="4" name="Title 3"/>
          <p:cNvSpPr>
            <a:spLocks noGrp="1"/>
          </p:cNvSpPr>
          <p:nvPr>
            <p:ph type="title"/>
          </p:nvPr>
        </p:nvSpPr>
        <p:spPr/>
        <p:txBody>
          <a:bodyPr/>
          <a:lstStyle/>
          <a:p>
            <a:r>
              <a:rPr lang="en-US" dirty="0">
                <a:solidFill>
                  <a:schemeClr val="dk1"/>
                </a:solidFill>
                <a:ea typeface="Arial"/>
                <a:cs typeface="Arial"/>
              </a:rPr>
              <a:t>Building K8s manually can be difficult and time consuming</a:t>
            </a:r>
            <a:br>
              <a:rPr lang="en-US" dirty="0">
                <a:solidFill>
                  <a:schemeClr val="dk1"/>
                </a:solidFill>
                <a:ea typeface="Arial"/>
                <a:cs typeface="Arial"/>
              </a:rPr>
            </a:br>
            <a:endParaRPr lang="en-US" dirty="0"/>
          </a:p>
        </p:txBody>
      </p:sp>
      <p:sp>
        <p:nvSpPr>
          <p:cNvPr id="7" name="Rectangle 6"/>
          <p:cNvSpPr/>
          <p:nvPr/>
        </p:nvSpPr>
        <p:spPr bwMode="ltGray">
          <a:xfrm>
            <a:off x="609441" y="2575560"/>
            <a:ext cx="3200559" cy="548640"/>
          </a:xfrm>
          <a:prstGeom prst="rect">
            <a:avLst/>
          </a:prstGeom>
          <a:noFill/>
          <a:ln w="508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137160" rIns="137160" bIns="137160" rtlCol="0" anchor="ctr"/>
          <a:lstStyle/>
          <a:p>
            <a:pPr lvl="0">
              <a:lnSpc>
                <a:spcPct val="90000"/>
              </a:lnSpc>
              <a:spcBef>
                <a:spcPts val="1200"/>
              </a:spcBef>
              <a:buClr>
                <a:prstClr val="black"/>
              </a:buClr>
            </a:pPr>
            <a:r>
              <a:rPr lang="en-US" dirty="0" err="1">
                <a:solidFill>
                  <a:prstClr val="black"/>
                </a:solidFill>
              </a:rPr>
              <a:t>ansible</a:t>
            </a:r>
            <a:r>
              <a:rPr lang="en-US" dirty="0">
                <a:solidFill>
                  <a:prstClr val="black"/>
                </a:solidFill>
              </a:rPr>
              <a:t>-playbook –v </a:t>
            </a:r>
            <a:r>
              <a:rPr lang="en-US" dirty="0" err="1">
                <a:solidFill>
                  <a:prstClr val="black"/>
                </a:solidFill>
              </a:rPr>
              <a:t>add_worker_nodes.yaml</a:t>
            </a:r>
            <a:endParaRPr lang="en-GB" dirty="0">
              <a:solidFill>
                <a:prstClr val="black"/>
              </a:solidFill>
            </a:endParaRPr>
          </a:p>
        </p:txBody>
      </p:sp>
      <p:sp>
        <p:nvSpPr>
          <p:cNvPr id="9" name="Rectangle 8"/>
          <p:cNvSpPr/>
          <p:nvPr/>
        </p:nvSpPr>
        <p:spPr bwMode="ltGray">
          <a:xfrm>
            <a:off x="609441" y="1371600"/>
            <a:ext cx="3200559" cy="548640"/>
          </a:xfrm>
          <a:prstGeom prst="rect">
            <a:avLst/>
          </a:prstGeom>
          <a:no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137160" rIns="137160" bIns="137160" rtlCol="0" anchor="ctr"/>
          <a:lstStyle/>
          <a:p>
            <a:r>
              <a:rPr lang="en-US" sz="1600" dirty="0" smtClean="0">
                <a:solidFill>
                  <a:prstClr val="black"/>
                </a:solidFill>
              </a:rPr>
              <a:t>‘ok google’ scale my k8s cluster</a:t>
            </a:r>
            <a:endParaRPr lang="en-US" sz="1600" dirty="0">
              <a:solidFill>
                <a:prstClr val="black"/>
              </a:solidFill>
            </a:endParaRPr>
          </a:p>
        </p:txBody>
      </p:sp>
      <p:sp>
        <p:nvSpPr>
          <p:cNvPr id="11" name="Rectangle 10"/>
          <p:cNvSpPr/>
          <p:nvPr/>
        </p:nvSpPr>
        <p:spPr bwMode="ltGray">
          <a:xfrm>
            <a:off x="4267200" y="2438400"/>
            <a:ext cx="7315200" cy="914400"/>
          </a:xfrm>
          <a:prstGeom prst="rect">
            <a:avLst/>
          </a:prstGeom>
          <a:noFill/>
          <a:ln w="508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137160" rIns="137160" bIns="137160" rtlCol="0" anchor="ctr"/>
          <a:lstStyle/>
          <a:p>
            <a:pPr marL="285750" indent="-285750">
              <a:buFont typeface="Arial" panose="020B0604020202020204" pitchFamily="34" charset="0"/>
              <a:buChar char="•"/>
            </a:pPr>
            <a:r>
              <a:rPr lang="en-US" sz="1400" dirty="0" smtClean="0">
                <a:solidFill>
                  <a:prstClr val="black"/>
                </a:solidFill>
              </a:rPr>
              <a:t>Talks to OneView and Image Streamer</a:t>
            </a:r>
          </a:p>
          <a:p>
            <a:pPr marL="285750" indent="-285750">
              <a:buFont typeface="Arial" panose="020B0604020202020204" pitchFamily="34" charset="0"/>
              <a:buChar char="•"/>
            </a:pPr>
            <a:r>
              <a:rPr lang="en-US" sz="1400" dirty="0" smtClean="0">
                <a:solidFill>
                  <a:prstClr val="black"/>
                </a:solidFill>
              </a:rPr>
              <a:t>We treat “Synergy” as resource pool</a:t>
            </a:r>
            <a:endParaRPr lang="en-US" sz="1400" dirty="0">
              <a:solidFill>
                <a:prstClr val="black"/>
              </a:solidFill>
            </a:endParaRPr>
          </a:p>
        </p:txBody>
      </p:sp>
      <p:sp>
        <p:nvSpPr>
          <p:cNvPr id="13" name="Rectangle 12"/>
          <p:cNvSpPr/>
          <p:nvPr/>
        </p:nvSpPr>
        <p:spPr bwMode="ltGray">
          <a:xfrm>
            <a:off x="4267200" y="1219200"/>
            <a:ext cx="7315200" cy="914400"/>
          </a:xfrm>
          <a:prstGeom prst="rect">
            <a:avLst/>
          </a:prstGeom>
          <a:no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137160" rIns="137160" bIns="137160" rtlCol="0" anchor="ctr"/>
          <a:lstStyle/>
          <a:p>
            <a:pPr marL="285750" indent="-285750">
              <a:buFont typeface="Arial" panose="020B0604020202020204" pitchFamily="34" charset="0"/>
              <a:buChar char="•"/>
            </a:pPr>
            <a:r>
              <a:rPr lang="en-US" sz="1400" dirty="0" smtClean="0">
                <a:solidFill>
                  <a:prstClr val="black"/>
                </a:solidFill>
              </a:rPr>
              <a:t>Talks to google container platform</a:t>
            </a:r>
            <a:endParaRPr lang="en-US" sz="1400" dirty="0">
              <a:solidFill>
                <a:prstClr val="black"/>
              </a:solidFill>
            </a:endParaRPr>
          </a:p>
        </p:txBody>
      </p:sp>
      <p:sp>
        <p:nvSpPr>
          <p:cNvPr id="2" name="Right Arrow 1"/>
          <p:cNvSpPr/>
          <p:nvPr/>
        </p:nvSpPr>
        <p:spPr bwMode="ltGray">
          <a:xfrm>
            <a:off x="3897351" y="1516380"/>
            <a:ext cx="304800" cy="320039"/>
          </a:xfrm>
          <a:prstGeom prst="rightArrow">
            <a:avLst/>
          </a:pr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a:solidFill>
                <a:prstClr val="white"/>
              </a:solidFill>
            </a:endParaRPr>
          </a:p>
        </p:txBody>
      </p:sp>
      <p:sp>
        <p:nvSpPr>
          <p:cNvPr id="15" name="Right Arrow 14"/>
          <p:cNvSpPr/>
          <p:nvPr/>
        </p:nvSpPr>
        <p:spPr bwMode="ltGray">
          <a:xfrm>
            <a:off x="3906643" y="2689860"/>
            <a:ext cx="304800" cy="320039"/>
          </a:xfrm>
          <a:prstGeom prst="rightArrow">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a:solidFill>
                <a:prstClr val="white"/>
              </a:solidFill>
            </a:endParaRPr>
          </a:p>
        </p:txBody>
      </p:sp>
    </p:spTree>
    <p:extLst>
      <p:ext uri="{BB962C8B-B14F-4D97-AF65-F5344CB8AC3E}">
        <p14:creationId xmlns:p14="http://schemas.microsoft.com/office/powerpoint/2010/main" val="284071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2"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4"/>
          <p:cNvSpPr txBox="1">
            <a:spLocks/>
          </p:cNvSpPr>
          <p:nvPr/>
        </p:nvSpPr>
        <p:spPr>
          <a:xfrm>
            <a:off x="495594" y="291063"/>
            <a:ext cx="10969943" cy="3810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400" kern="1200" baseline="0">
                <a:solidFill>
                  <a:schemeClr val="tx1"/>
                </a:solidFill>
                <a:latin typeface="MetricHPE" panose="020B0503030202060203" pitchFamily="34" charset="0"/>
                <a:ea typeface="+mn-ea"/>
                <a:cs typeface="+mn-cs"/>
              </a:defRPr>
            </a:lvl1pPr>
            <a:lvl2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2pPr>
            <a:lvl3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3pPr>
            <a:lvl4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4pPr>
            <a:lvl5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5pPr>
            <a:lvl6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9pPr>
          </a:lstStyle>
          <a:p>
            <a:endParaRPr lang="en-US" sz="2800" b="1" dirty="0">
              <a:solidFill>
                <a:schemeClr val="dk1"/>
              </a:solidFill>
              <a:latin typeface="Arial"/>
              <a:ea typeface="Arial"/>
              <a:cs typeface="Arial"/>
            </a:endParaRPr>
          </a:p>
        </p:txBody>
      </p:sp>
      <p:pic>
        <p:nvPicPr>
          <p:cNvPr id="1026" name="Picture 2" descr="Modular, but still monolithic, architecture used as basis for sample microservices ap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945418"/>
            <a:ext cx="5562600" cy="563303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solidFill>
                  <a:schemeClr val="dk1"/>
                </a:solidFill>
                <a:ea typeface="Arial"/>
                <a:cs typeface="Arial"/>
              </a:rPr>
              <a:t>Sample Monolithic App</a:t>
            </a:r>
            <a:br>
              <a:rPr lang="en-US" dirty="0">
                <a:solidFill>
                  <a:schemeClr val="dk1"/>
                </a:solidFill>
                <a:ea typeface="Arial"/>
                <a:cs typeface="Arial"/>
              </a:rPr>
            </a:br>
            <a:endParaRPr lang="en-GB" dirty="0"/>
          </a:p>
        </p:txBody>
      </p:sp>
    </p:spTree>
    <p:extLst>
      <p:ext uri="{BB962C8B-B14F-4D97-AF65-F5344CB8AC3E}">
        <p14:creationId xmlns:p14="http://schemas.microsoft.com/office/powerpoint/2010/main" val="2718919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4"/>
          <p:cNvSpPr txBox="1">
            <a:spLocks/>
          </p:cNvSpPr>
          <p:nvPr/>
        </p:nvSpPr>
        <p:spPr>
          <a:xfrm>
            <a:off x="495594" y="291063"/>
            <a:ext cx="10969943" cy="3810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400" kern="1200" baseline="0">
                <a:solidFill>
                  <a:schemeClr val="tx1"/>
                </a:solidFill>
                <a:latin typeface="MetricHPE" panose="020B0503030202060203" pitchFamily="34" charset="0"/>
                <a:ea typeface="+mn-ea"/>
                <a:cs typeface="+mn-cs"/>
              </a:defRPr>
            </a:lvl1pPr>
            <a:lvl2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2pPr>
            <a:lvl3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3pPr>
            <a:lvl4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4pPr>
            <a:lvl5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5pPr>
            <a:lvl6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9pPr>
          </a:lstStyle>
          <a:p>
            <a:endParaRPr lang="en-US" sz="2800" b="1" dirty="0">
              <a:solidFill>
                <a:schemeClr val="dk1"/>
              </a:solidFill>
              <a:latin typeface="Arial"/>
              <a:ea typeface="Arial"/>
              <a:cs typeface="Arial"/>
            </a:endParaRPr>
          </a:p>
        </p:txBody>
      </p:sp>
      <p:pic>
        <p:nvPicPr>
          <p:cNvPr id="2050" name="Picture 2" descr="Microservices architecture for a sample ride-for-hire app, with each microservice presenting a RESTful A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905431"/>
            <a:ext cx="5857875" cy="59800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dk1"/>
                </a:solidFill>
                <a:ea typeface="Arial"/>
                <a:cs typeface="Arial"/>
              </a:rPr>
              <a:t>Decomposition of the Monolithic App to microservices</a:t>
            </a:r>
            <a:br>
              <a:rPr lang="en-US" dirty="0">
                <a:solidFill>
                  <a:schemeClr val="dk1"/>
                </a:solidFill>
                <a:ea typeface="Arial"/>
                <a:cs typeface="Arial"/>
              </a:rPr>
            </a:br>
            <a:endParaRPr lang="en-GB" dirty="0"/>
          </a:p>
        </p:txBody>
      </p:sp>
    </p:spTree>
    <p:extLst>
      <p:ext uri="{BB962C8B-B14F-4D97-AF65-F5344CB8AC3E}">
        <p14:creationId xmlns:p14="http://schemas.microsoft.com/office/powerpoint/2010/main" val="458125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4"/>
          <p:cNvSpPr txBox="1">
            <a:spLocks/>
          </p:cNvSpPr>
          <p:nvPr/>
        </p:nvSpPr>
        <p:spPr>
          <a:xfrm>
            <a:off x="495594" y="291063"/>
            <a:ext cx="10969943" cy="3810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400" kern="1200" baseline="0">
                <a:solidFill>
                  <a:schemeClr val="tx1"/>
                </a:solidFill>
                <a:latin typeface="MetricHPE" panose="020B0503030202060203" pitchFamily="34" charset="0"/>
                <a:ea typeface="+mn-ea"/>
                <a:cs typeface="+mn-cs"/>
              </a:defRPr>
            </a:lvl1pPr>
            <a:lvl2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2pPr>
            <a:lvl3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3pPr>
            <a:lvl4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4pPr>
            <a:lvl5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5pPr>
            <a:lvl6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9pPr>
          </a:lstStyle>
          <a:p>
            <a:endParaRPr lang="en-US" sz="2800" b="1" dirty="0">
              <a:solidFill>
                <a:schemeClr val="dk1"/>
              </a:solidFill>
              <a:latin typeface="Arial"/>
              <a:ea typeface="Arial"/>
              <a:cs typeface="Arial"/>
            </a:endParaRPr>
          </a:p>
        </p:txBody>
      </p:sp>
      <p:pic>
        <p:nvPicPr>
          <p:cNvPr id="3074" name="Picture 2" descr="Sample microservices app for ride-for-hire service, deployed in Docker containers and fronted by a load balan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08809"/>
            <a:ext cx="5257800" cy="54967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atabase architecture in sample microservices application for ride servi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0534" y="1752600"/>
            <a:ext cx="6324463" cy="4394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dk1"/>
                </a:solidFill>
                <a:ea typeface="Arial"/>
                <a:cs typeface="Arial"/>
              </a:rPr>
              <a:t>Showing scale and decentralizing the data (loose coupling)</a:t>
            </a:r>
          </a:p>
        </p:txBody>
      </p:sp>
    </p:spTree>
    <p:extLst>
      <p:ext uri="{BB962C8B-B14F-4D97-AF65-F5344CB8AC3E}">
        <p14:creationId xmlns:p14="http://schemas.microsoft.com/office/powerpoint/2010/main" val="1606843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Shape 3738"/>
          <p:cNvSpPr txBox="1">
            <a:spLocks noGrp="1"/>
          </p:cNvSpPr>
          <p:nvPr>
            <p:ph type="title"/>
          </p:nvPr>
        </p:nvSpPr>
        <p:spPr>
          <a:prstGeom prst="rect">
            <a:avLst/>
          </a:prstGeom>
          <a:noFill/>
          <a:ln>
            <a:noFill/>
          </a:ln>
        </p:spPr>
        <p:txBody>
          <a:bodyPr vert="horz" lIns="0" tIns="0" rIns="0" bIns="0" rtlCol="0" anchor="t" anchorCtr="0">
            <a:noAutofit/>
          </a:bodyPr>
          <a:lstStyle/>
          <a:p>
            <a:pPr>
              <a:spcBef>
                <a:spcPts val="0"/>
              </a:spcBef>
              <a:buClr>
                <a:schemeClr val="dk1"/>
              </a:buClr>
              <a:buSzPct val="25000"/>
            </a:pPr>
            <a:r>
              <a:rPr lang="en-US" dirty="0">
                <a:solidFill>
                  <a:schemeClr val="dk1"/>
                </a:solidFill>
                <a:latin typeface="Arial"/>
                <a:ea typeface="Arial"/>
                <a:cs typeface="Arial"/>
                <a:sym typeface="Arial"/>
              </a:rPr>
              <a:t>Platform for DevOps and Cloud native apps</a:t>
            </a:r>
            <a:endParaRPr lang="en" dirty="0">
              <a:solidFill>
                <a:schemeClr val="dk1"/>
              </a:solidFill>
              <a:latin typeface="Arial"/>
              <a:ea typeface="Arial"/>
              <a:cs typeface="Arial"/>
              <a:sym typeface="Arial"/>
            </a:endParaRPr>
          </a:p>
        </p:txBody>
      </p:sp>
      <p:sp>
        <p:nvSpPr>
          <p:cNvPr id="3" name="Content Placeholder 2"/>
          <p:cNvSpPr>
            <a:spLocks noGrp="1"/>
          </p:cNvSpPr>
          <p:nvPr>
            <p:ph idx="1"/>
          </p:nvPr>
        </p:nvSpPr>
        <p:spPr/>
        <p:txBody>
          <a:bodyPr/>
          <a:lstStyle/>
          <a:p>
            <a:endParaRPr lang="en-GB"/>
          </a:p>
        </p:txBody>
      </p:sp>
      <p:sp>
        <p:nvSpPr>
          <p:cNvPr id="3741" name="Shape 3741"/>
          <p:cNvSpPr/>
          <p:nvPr/>
        </p:nvSpPr>
        <p:spPr>
          <a:xfrm>
            <a:off x="3733800" y="990600"/>
            <a:ext cx="8153400" cy="412343"/>
          </a:xfrm>
          <a:prstGeom prst="rect">
            <a:avLst/>
          </a:prstGeom>
          <a:solidFill>
            <a:srgbClr val="01A982"/>
          </a:solidFill>
          <a:ln>
            <a:noFill/>
          </a:ln>
          <a:effectLst>
            <a:outerShdw blurRad="63500" sx="102000" sy="102000" algn="ctr" rotWithShape="0">
              <a:prstClr val="black">
                <a:alpha val="40000"/>
              </a:prstClr>
            </a:outerShdw>
          </a:effectLst>
        </p:spPr>
        <p:txBody>
          <a:bodyPr lIns="91400" tIns="45700" rIns="91400" bIns="45700" anchor="ctr" anchorCtr="0">
            <a:noAutofit/>
          </a:bodyPr>
          <a:lstStyle/>
          <a:p>
            <a:pPr algn="ctr">
              <a:lnSpc>
                <a:spcPct val="90000"/>
              </a:lnSpc>
              <a:buClr>
                <a:schemeClr val="lt1"/>
              </a:buClr>
              <a:buSzPct val="25000"/>
            </a:pPr>
            <a:r>
              <a:rPr lang="en" b="1" dirty="0">
                <a:solidFill>
                  <a:schemeClr val="bg1"/>
                </a:solidFill>
                <a:latin typeface="Arial"/>
                <a:ea typeface="Arial"/>
                <a:cs typeface="Arial"/>
                <a:sym typeface="Arial"/>
              </a:rPr>
              <a:t>HPE Synergy</a:t>
            </a:r>
          </a:p>
        </p:txBody>
      </p:sp>
      <p:sp>
        <p:nvSpPr>
          <p:cNvPr id="3742" name="Shape 3742"/>
          <p:cNvSpPr/>
          <p:nvPr/>
        </p:nvSpPr>
        <p:spPr>
          <a:xfrm>
            <a:off x="3758406" y="2590800"/>
            <a:ext cx="3861594" cy="412343"/>
          </a:xfrm>
          <a:prstGeom prst="rect">
            <a:avLst/>
          </a:prstGeom>
          <a:solidFill>
            <a:srgbClr val="0070C0"/>
          </a:solidFill>
          <a:ln>
            <a:noFill/>
          </a:ln>
          <a:effectLst>
            <a:outerShdw blurRad="63500" sx="102000" sy="102000" algn="ctr" rotWithShape="0">
              <a:prstClr val="black">
                <a:alpha val="40000"/>
              </a:prstClr>
            </a:outerShdw>
          </a:effectLst>
        </p:spPr>
        <p:txBody>
          <a:bodyPr lIns="91400" tIns="45700" rIns="91400" bIns="45700" anchor="ctr" anchorCtr="0">
            <a:noAutofit/>
          </a:bodyPr>
          <a:lstStyle/>
          <a:p>
            <a:pPr algn="ctr">
              <a:lnSpc>
                <a:spcPct val="90000"/>
              </a:lnSpc>
              <a:buClr>
                <a:schemeClr val="lt1"/>
              </a:buClr>
              <a:buSzPct val="25000"/>
            </a:pPr>
            <a:r>
              <a:rPr lang="en" b="1">
                <a:solidFill>
                  <a:schemeClr val="bg1"/>
                </a:solidFill>
                <a:latin typeface="Arial"/>
                <a:ea typeface="Arial"/>
                <a:cs typeface="Arial"/>
                <a:sym typeface="Arial"/>
              </a:rPr>
              <a:t>Kubernetes </a:t>
            </a:r>
            <a:endParaRPr lang="en" b="1" dirty="0">
              <a:solidFill>
                <a:schemeClr val="bg1"/>
              </a:solidFill>
              <a:latin typeface="Arial"/>
              <a:ea typeface="Arial"/>
              <a:cs typeface="Arial"/>
              <a:sym typeface="Arial"/>
            </a:endParaRPr>
          </a:p>
        </p:txBody>
      </p:sp>
      <p:sp>
        <p:nvSpPr>
          <p:cNvPr id="3745" name="Shape 3745"/>
          <p:cNvSpPr/>
          <p:nvPr/>
        </p:nvSpPr>
        <p:spPr>
          <a:xfrm>
            <a:off x="3733800" y="3149341"/>
            <a:ext cx="3886200" cy="1812035"/>
          </a:xfrm>
          <a:prstGeom prst="rect">
            <a:avLst/>
          </a:prstGeom>
          <a:noFill/>
          <a:ln>
            <a:noFill/>
          </a:ln>
        </p:spPr>
        <p:txBody>
          <a:bodyPr lIns="0" tIns="0" rIns="0" bIns="0" anchor="t" anchorCtr="0">
            <a:noAutofit/>
          </a:bodyPr>
          <a:lstStyle/>
          <a:p>
            <a:pPr>
              <a:lnSpc>
                <a:spcPct val="90000"/>
              </a:lnSpc>
              <a:spcBef>
                <a:spcPts val="1200"/>
              </a:spcBef>
              <a:buClr>
                <a:srgbClr val="000000"/>
              </a:buClr>
            </a:pPr>
            <a:r>
              <a:rPr lang="en-US" sz="1400" b="1" dirty="0">
                <a:solidFill>
                  <a:schemeClr val="dk1"/>
                </a:solidFill>
                <a:latin typeface="Arial"/>
                <a:ea typeface="Arial"/>
                <a:cs typeface="Arial"/>
                <a:sym typeface="Arial"/>
              </a:rPr>
              <a:t>Container Orchestration</a:t>
            </a:r>
          </a:p>
          <a:p>
            <a:pPr marL="285739" indent="-285750">
              <a:lnSpc>
                <a:spcPct val="90000"/>
              </a:lnSpc>
              <a:spcBef>
                <a:spcPts val="1200"/>
              </a:spcBef>
              <a:buClr>
                <a:srgbClr val="000000"/>
              </a:buClr>
              <a:buFont typeface="Arial" panose="020B0604020202020204" pitchFamily="34" charset="0"/>
              <a:buChar char="•"/>
            </a:pPr>
            <a:r>
              <a:rPr lang="en-US" sz="1400" b="1" dirty="0">
                <a:solidFill>
                  <a:schemeClr val="dk1"/>
                </a:solidFill>
                <a:latin typeface="Arial"/>
                <a:ea typeface="Arial"/>
                <a:cs typeface="Arial"/>
                <a:sym typeface="Arial"/>
              </a:rPr>
              <a:t>Optimized container placement across a cluster of servers</a:t>
            </a:r>
          </a:p>
          <a:p>
            <a:pPr marL="285739" indent="-285750">
              <a:lnSpc>
                <a:spcPct val="90000"/>
              </a:lnSpc>
              <a:spcBef>
                <a:spcPts val="1200"/>
              </a:spcBef>
              <a:buClr>
                <a:srgbClr val="000000"/>
              </a:buClr>
              <a:buFont typeface="Arial" panose="020B0604020202020204" pitchFamily="34" charset="0"/>
              <a:buChar char="•"/>
            </a:pPr>
            <a:r>
              <a:rPr lang="en-US" sz="1400" b="1" dirty="0">
                <a:solidFill>
                  <a:schemeClr val="dk1"/>
                </a:solidFill>
                <a:latin typeface="Arial"/>
                <a:ea typeface="Arial"/>
                <a:cs typeface="Arial"/>
                <a:sym typeface="Arial"/>
              </a:rPr>
              <a:t>Applications availability is managed</a:t>
            </a:r>
          </a:p>
          <a:p>
            <a:pPr>
              <a:lnSpc>
                <a:spcPct val="90000"/>
              </a:lnSpc>
              <a:spcBef>
                <a:spcPts val="1200"/>
              </a:spcBef>
              <a:buClr>
                <a:srgbClr val="000000"/>
              </a:buClr>
            </a:pPr>
            <a:r>
              <a:rPr lang="en-US" sz="1400" b="1" dirty="0">
                <a:solidFill>
                  <a:schemeClr val="dk1"/>
                </a:solidFill>
                <a:latin typeface="Arial"/>
                <a:ea typeface="Arial"/>
                <a:cs typeface="Arial"/>
                <a:sym typeface="Arial"/>
              </a:rPr>
              <a:t>Built-in Services and Load Balancing</a:t>
            </a:r>
          </a:p>
          <a:p>
            <a:pPr marL="285750" indent="-285750">
              <a:lnSpc>
                <a:spcPct val="90000"/>
              </a:lnSpc>
              <a:spcBef>
                <a:spcPts val="1200"/>
              </a:spcBef>
              <a:buClr>
                <a:srgbClr val="000000"/>
              </a:buClr>
              <a:buFont typeface="Arial" charset="0"/>
              <a:buChar char="•"/>
            </a:pPr>
            <a:r>
              <a:rPr lang="en-US" sz="1400" b="1" dirty="0">
                <a:solidFill>
                  <a:schemeClr val="dk1"/>
                </a:solidFill>
                <a:latin typeface="Arial"/>
                <a:ea typeface="Arial"/>
                <a:cs typeface="Arial"/>
                <a:sym typeface="Arial"/>
              </a:rPr>
              <a:t>Services like IP addressing, DNS, and Load-balancing provided into apps</a:t>
            </a:r>
          </a:p>
          <a:p>
            <a:pPr>
              <a:lnSpc>
                <a:spcPct val="90000"/>
              </a:lnSpc>
              <a:spcBef>
                <a:spcPts val="1200"/>
              </a:spcBef>
              <a:buClr>
                <a:srgbClr val="000000"/>
              </a:buClr>
            </a:pPr>
            <a:r>
              <a:rPr lang="en-US" sz="1400" b="1" dirty="0">
                <a:solidFill>
                  <a:schemeClr val="dk1"/>
                </a:solidFill>
                <a:latin typeface="Arial"/>
                <a:ea typeface="Arial"/>
                <a:cs typeface="Arial"/>
                <a:sym typeface="Arial"/>
              </a:rPr>
              <a:t>Self-healing</a:t>
            </a:r>
          </a:p>
          <a:p>
            <a:pPr marL="285739" indent="-285750">
              <a:lnSpc>
                <a:spcPct val="90000"/>
              </a:lnSpc>
              <a:spcBef>
                <a:spcPts val="1200"/>
              </a:spcBef>
              <a:buClr>
                <a:srgbClr val="000000"/>
              </a:buClr>
              <a:buFont typeface="Arial" panose="020B0604020202020204" pitchFamily="34" charset="0"/>
              <a:buChar char="•"/>
            </a:pPr>
            <a:r>
              <a:rPr lang="en-US" sz="1400" b="1" dirty="0">
                <a:solidFill>
                  <a:schemeClr val="dk1"/>
                </a:solidFill>
                <a:latin typeface="Arial"/>
                <a:ea typeface="Arial"/>
                <a:cs typeface="Arial"/>
                <a:sym typeface="Arial"/>
              </a:rPr>
              <a:t>Containers replaced and rescheduled based on server and app-level checks</a:t>
            </a:r>
          </a:p>
        </p:txBody>
      </p:sp>
      <p:sp>
        <p:nvSpPr>
          <p:cNvPr id="5" name="Rectangle 4"/>
          <p:cNvSpPr/>
          <p:nvPr/>
        </p:nvSpPr>
        <p:spPr>
          <a:xfrm>
            <a:off x="4114800" y="1524000"/>
            <a:ext cx="3021496" cy="981807"/>
          </a:xfrm>
          <a:prstGeom prst="rect">
            <a:avLst/>
          </a:prstGeom>
        </p:spPr>
        <p:txBody>
          <a:bodyPr wrap="square">
            <a:spAutoFit/>
          </a:bodyPr>
          <a:lstStyle/>
          <a:p>
            <a:pPr indent="-11">
              <a:lnSpc>
                <a:spcPct val="90000"/>
              </a:lnSpc>
              <a:spcBef>
                <a:spcPts val="1200"/>
              </a:spcBef>
              <a:buClr>
                <a:srgbClr val="000000"/>
              </a:buClr>
            </a:pPr>
            <a:r>
              <a:rPr lang="en-US" sz="1400" b="1" dirty="0">
                <a:solidFill>
                  <a:schemeClr val="dk1"/>
                </a:solidFill>
                <a:latin typeface="Arial"/>
                <a:ea typeface="Arial"/>
                <a:cs typeface="Arial"/>
                <a:sym typeface="Arial"/>
              </a:rPr>
              <a:t>Composable Infrastructure</a:t>
            </a:r>
          </a:p>
          <a:p>
            <a:pPr marL="285739" indent="-285750">
              <a:lnSpc>
                <a:spcPct val="90000"/>
              </a:lnSpc>
              <a:spcBef>
                <a:spcPts val="1200"/>
              </a:spcBef>
              <a:buClr>
                <a:srgbClr val="000000"/>
              </a:buClr>
              <a:buFont typeface="Arial" panose="020B0604020202020204" pitchFamily="34" charset="0"/>
              <a:buChar char="•"/>
            </a:pPr>
            <a:r>
              <a:rPr lang="en-US" sz="1400" b="1" dirty="0">
                <a:solidFill>
                  <a:schemeClr val="dk1"/>
                </a:solidFill>
                <a:latin typeface="Arial"/>
                <a:ea typeface="Arial"/>
                <a:cs typeface="Arial"/>
                <a:sym typeface="Arial"/>
              </a:rPr>
              <a:t>Compute and Storage </a:t>
            </a:r>
          </a:p>
          <a:p>
            <a:pPr marL="285739" indent="-285750">
              <a:lnSpc>
                <a:spcPct val="90000"/>
              </a:lnSpc>
              <a:spcBef>
                <a:spcPts val="1200"/>
              </a:spcBef>
              <a:buClr>
                <a:srgbClr val="000000"/>
              </a:buClr>
              <a:buFont typeface="Arial" panose="020B0604020202020204" pitchFamily="34" charset="0"/>
              <a:buChar char="•"/>
            </a:pPr>
            <a:r>
              <a:rPr lang="en-US" sz="1400" b="1" dirty="0">
                <a:solidFill>
                  <a:schemeClr val="dk1"/>
                </a:solidFill>
                <a:latin typeface="Arial"/>
                <a:ea typeface="Arial"/>
                <a:cs typeface="Arial"/>
                <a:sym typeface="Arial"/>
              </a:rPr>
              <a:t>Fabric</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r="-1"/>
          <a:stretch/>
        </p:blipFill>
        <p:spPr>
          <a:xfrm>
            <a:off x="9360084" y="6027242"/>
            <a:ext cx="1355717" cy="80307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4967" y="6215251"/>
            <a:ext cx="2244881" cy="33252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14800" y="6090556"/>
            <a:ext cx="599740" cy="581914"/>
          </a:xfrm>
          <a:prstGeom prst="rect">
            <a:avLst/>
          </a:prstGeom>
        </p:spPr>
      </p:pic>
      <p:sp>
        <p:nvSpPr>
          <p:cNvPr id="21" name="Rectangle 20"/>
          <p:cNvSpPr/>
          <p:nvPr/>
        </p:nvSpPr>
        <p:spPr>
          <a:xfrm>
            <a:off x="7775012" y="1524000"/>
            <a:ext cx="3886200" cy="981807"/>
          </a:xfrm>
          <a:prstGeom prst="rect">
            <a:avLst/>
          </a:prstGeom>
        </p:spPr>
        <p:txBody>
          <a:bodyPr wrap="square">
            <a:spAutoFit/>
          </a:bodyPr>
          <a:lstStyle/>
          <a:p>
            <a:pPr indent="-11">
              <a:lnSpc>
                <a:spcPct val="90000"/>
              </a:lnSpc>
              <a:spcBef>
                <a:spcPts val="1200"/>
              </a:spcBef>
              <a:buClr>
                <a:srgbClr val="000000"/>
              </a:buClr>
            </a:pPr>
            <a:r>
              <a:rPr lang="en-US" sz="1400" b="1" dirty="0">
                <a:solidFill>
                  <a:schemeClr val="dk1"/>
                </a:solidFill>
                <a:latin typeface="Arial"/>
                <a:ea typeface="Arial"/>
                <a:cs typeface="Arial"/>
                <a:sym typeface="Arial"/>
              </a:rPr>
              <a:t>Rapid image-based deployment</a:t>
            </a:r>
          </a:p>
          <a:p>
            <a:pPr marL="285739" indent="-285750">
              <a:lnSpc>
                <a:spcPct val="90000"/>
              </a:lnSpc>
              <a:spcBef>
                <a:spcPts val="1200"/>
              </a:spcBef>
              <a:buClr>
                <a:srgbClr val="000000"/>
              </a:buClr>
              <a:buFont typeface="Arial" panose="020B0604020202020204" pitchFamily="34" charset="0"/>
              <a:buChar char="•"/>
            </a:pPr>
            <a:r>
              <a:rPr lang="en-US" sz="1400" b="1" dirty="0">
                <a:solidFill>
                  <a:schemeClr val="dk1"/>
                </a:solidFill>
                <a:latin typeface="Arial"/>
                <a:ea typeface="Arial"/>
                <a:cs typeface="Arial"/>
                <a:sym typeface="Arial"/>
              </a:rPr>
              <a:t>Composer with embedded OneView</a:t>
            </a:r>
          </a:p>
          <a:p>
            <a:pPr marL="285739" indent="-285750">
              <a:lnSpc>
                <a:spcPct val="90000"/>
              </a:lnSpc>
              <a:spcBef>
                <a:spcPts val="1200"/>
              </a:spcBef>
              <a:buClr>
                <a:srgbClr val="000000"/>
              </a:buClr>
              <a:buFont typeface="Arial" panose="020B0604020202020204" pitchFamily="34" charset="0"/>
              <a:buChar char="•"/>
            </a:pPr>
            <a:r>
              <a:rPr lang="en-US" sz="1400" b="1" dirty="0">
                <a:solidFill>
                  <a:schemeClr val="dk1"/>
                </a:solidFill>
                <a:latin typeface="Arial"/>
                <a:ea typeface="Arial"/>
                <a:cs typeface="Arial"/>
                <a:sym typeface="Arial"/>
              </a:rPr>
              <a:t>Image Streamer</a:t>
            </a:r>
          </a:p>
        </p:txBody>
      </p:sp>
      <p:sp>
        <p:nvSpPr>
          <p:cNvPr id="22" name="Rectangle 21"/>
          <p:cNvSpPr/>
          <p:nvPr/>
        </p:nvSpPr>
        <p:spPr>
          <a:xfrm>
            <a:off x="7775012" y="3124200"/>
            <a:ext cx="4264588" cy="2954655"/>
          </a:xfrm>
          <a:prstGeom prst="rect">
            <a:avLst/>
          </a:prstGeom>
        </p:spPr>
        <p:txBody>
          <a:bodyPr wrap="square" anchor="t">
            <a:spAutoFit/>
          </a:bodyPr>
          <a:lstStyle/>
          <a:p>
            <a:pPr indent="-11">
              <a:lnSpc>
                <a:spcPct val="90000"/>
              </a:lnSpc>
              <a:spcBef>
                <a:spcPts val="1200"/>
              </a:spcBef>
              <a:buClr>
                <a:srgbClr val="000000"/>
              </a:buClr>
            </a:pPr>
            <a:r>
              <a:rPr lang="en-US" sz="1400" b="1" dirty="0">
                <a:solidFill>
                  <a:schemeClr val="dk1"/>
                </a:solidFill>
                <a:latin typeface="Arial"/>
                <a:ea typeface="Arial"/>
                <a:cs typeface="Arial"/>
                <a:sym typeface="Arial"/>
              </a:rPr>
              <a:t>Elastic Container Storage</a:t>
            </a:r>
          </a:p>
          <a:p>
            <a:pPr marL="285739" indent="-285750">
              <a:lnSpc>
                <a:spcPct val="90000"/>
              </a:lnSpc>
              <a:spcBef>
                <a:spcPts val="1200"/>
              </a:spcBef>
              <a:buClr>
                <a:srgbClr val="000000"/>
              </a:buClr>
              <a:buFont typeface="Arial" panose="020B0604020202020204" pitchFamily="34" charset="0"/>
              <a:buChar char="•"/>
            </a:pPr>
            <a:r>
              <a:rPr lang="en-US" sz="1400" b="1" dirty="0">
                <a:solidFill>
                  <a:schemeClr val="dk1"/>
                </a:solidFill>
                <a:latin typeface="Arial"/>
                <a:ea typeface="Arial"/>
                <a:cs typeface="Arial"/>
                <a:sym typeface="Arial"/>
              </a:rPr>
              <a:t>Increase number of </a:t>
            </a:r>
            <a:r>
              <a:rPr lang="en-US" sz="1400" b="1" dirty="0" err="1">
                <a:solidFill>
                  <a:schemeClr val="dk1"/>
                </a:solidFill>
                <a:latin typeface="Arial"/>
                <a:ea typeface="Arial"/>
                <a:cs typeface="Arial"/>
                <a:sym typeface="Arial"/>
              </a:rPr>
              <a:t>stateful</a:t>
            </a:r>
            <a:r>
              <a:rPr lang="en-US" sz="1400" b="1" dirty="0">
                <a:solidFill>
                  <a:schemeClr val="dk1"/>
                </a:solidFill>
                <a:latin typeface="Arial"/>
                <a:ea typeface="Arial"/>
                <a:cs typeface="Arial"/>
                <a:sym typeface="Arial"/>
              </a:rPr>
              <a:t> containers per server (example Cassandra rings) </a:t>
            </a:r>
          </a:p>
          <a:p>
            <a:pPr marL="285739" indent="-285750">
              <a:lnSpc>
                <a:spcPct val="90000"/>
              </a:lnSpc>
              <a:spcBef>
                <a:spcPts val="1200"/>
              </a:spcBef>
              <a:buClr>
                <a:srgbClr val="000000"/>
              </a:buClr>
              <a:buFont typeface="Arial" panose="020B0604020202020204" pitchFamily="34" charset="0"/>
              <a:buChar char="•"/>
            </a:pPr>
            <a:r>
              <a:rPr lang="en-US" sz="1400" b="1" dirty="0">
                <a:solidFill>
                  <a:schemeClr val="dk1"/>
                </a:solidFill>
                <a:latin typeface="Arial"/>
                <a:ea typeface="Arial"/>
                <a:cs typeface="Arial"/>
                <a:sym typeface="Arial"/>
              </a:rPr>
              <a:t>Enables HA for any </a:t>
            </a:r>
            <a:r>
              <a:rPr lang="en-US" sz="1400" b="1" dirty="0" err="1">
                <a:solidFill>
                  <a:schemeClr val="dk1"/>
                </a:solidFill>
                <a:latin typeface="Arial"/>
                <a:ea typeface="Arial"/>
                <a:cs typeface="Arial"/>
                <a:sym typeface="Arial"/>
              </a:rPr>
              <a:t>stateful</a:t>
            </a:r>
            <a:r>
              <a:rPr lang="en-US" sz="1400" b="1" dirty="0">
                <a:solidFill>
                  <a:schemeClr val="dk1"/>
                </a:solidFill>
                <a:latin typeface="Arial"/>
                <a:ea typeface="Arial"/>
                <a:cs typeface="Arial"/>
                <a:sym typeface="Arial"/>
              </a:rPr>
              <a:t> application</a:t>
            </a:r>
          </a:p>
          <a:p>
            <a:pPr>
              <a:lnSpc>
                <a:spcPct val="90000"/>
              </a:lnSpc>
              <a:spcBef>
                <a:spcPts val="1200"/>
              </a:spcBef>
              <a:buClr>
                <a:srgbClr val="000000"/>
              </a:buClr>
            </a:pPr>
            <a:r>
              <a:rPr lang="en-US" sz="1400" b="1" dirty="0">
                <a:solidFill>
                  <a:schemeClr val="dk1"/>
                </a:solidFill>
                <a:latin typeface="Arial"/>
                <a:ea typeface="Arial"/>
                <a:cs typeface="Arial"/>
                <a:sym typeface="Arial"/>
              </a:rPr>
              <a:t>Container Data Lifecycle Management</a:t>
            </a:r>
          </a:p>
          <a:p>
            <a:pPr marL="285739" indent="-285750">
              <a:lnSpc>
                <a:spcPct val="90000"/>
              </a:lnSpc>
              <a:spcBef>
                <a:spcPts val="1200"/>
              </a:spcBef>
              <a:buClr>
                <a:srgbClr val="000000"/>
              </a:buClr>
              <a:buFont typeface="Arial" panose="020B0604020202020204" pitchFamily="34" charset="0"/>
              <a:buChar char="•"/>
            </a:pPr>
            <a:r>
              <a:rPr lang="en-US" sz="1400" b="1" dirty="0">
                <a:solidFill>
                  <a:schemeClr val="dk1"/>
                </a:solidFill>
                <a:latin typeface="Arial"/>
                <a:ea typeface="Arial"/>
                <a:cs typeface="Arial"/>
                <a:sym typeface="Arial"/>
              </a:rPr>
              <a:t>Volumes automatically get snapshots, encryption, and backup to object stores</a:t>
            </a:r>
          </a:p>
          <a:p>
            <a:pPr>
              <a:lnSpc>
                <a:spcPct val="90000"/>
              </a:lnSpc>
              <a:spcBef>
                <a:spcPts val="1200"/>
              </a:spcBef>
              <a:buClr>
                <a:srgbClr val="000000"/>
              </a:buClr>
            </a:pPr>
            <a:r>
              <a:rPr lang="en-US" sz="1400" b="1" dirty="0">
                <a:solidFill>
                  <a:schemeClr val="dk1"/>
                </a:solidFill>
                <a:latin typeface="Arial"/>
                <a:ea typeface="Arial"/>
                <a:cs typeface="Arial"/>
                <a:sym typeface="Arial"/>
              </a:rPr>
              <a:t>Scheduler-complete Integration</a:t>
            </a:r>
          </a:p>
          <a:p>
            <a:pPr marL="285750" indent="-285750">
              <a:lnSpc>
                <a:spcPct val="90000"/>
              </a:lnSpc>
              <a:spcBef>
                <a:spcPts val="1200"/>
              </a:spcBef>
              <a:buClr>
                <a:srgbClr val="000000"/>
              </a:buClr>
              <a:buFont typeface="Arial" charset="0"/>
              <a:buChar char="•"/>
            </a:pPr>
            <a:r>
              <a:rPr lang="en-US" sz="1400" b="1" dirty="0">
                <a:solidFill>
                  <a:schemeClr val="dk1"/>
                </a:solidFill>
                <a:latin typeface="Arial"/>
                <a:ea typeface="Arial"/>
                <a:cs typeface="Arial"/>
                <a:sym typeface="Arial"/>
              </a:rPr>
              <a:t>Dynamic storage provisioning with automatic hyper-convergence</a:t>
            </a:r>
          </a:p>
        </p:txBody>
      </p:sp>
      <p:sp>
        <p:nvSpPr>
          <p:cNvPr id="26" name="Shape 3742"/>
          <p:cNvSpPr/>
          <p:nvPr/>
        </p:nvSpPr>
        <p:spPr>
          <a:xfrm>
            <a:off x="7775012" y="2590801"/>
            <a:ext cx="4112188" cy="412343"/>
          </a:xfrm>
          <a:prstGeom prst="rect">
            <a:avLst/>
          </a:prstGeom>
          <a:solidFill>
            <a:srgbClr val="E66000"/>
          </a:solidFill>
          <a:ln>
            <a:noFill/>
          </a:ln>
          <a:effectLst>
            <a:outerShdw blurRad="63500" sx="102000" sy="102000" algn="ctr" rotWithShape="0">
              <a:prstClr val="black">
                <a:alpha val="40000"/>
              </a:prstClr>
            </a:outerShdw>
          </a:effectLst>
        </p:spPr>
        <p:txBody>
          <a:bodyPr lIns="91400" tIns="45700" rIns="91400" bIns="45700" anchor="ctr" anchorCtr="0">
            <a:noAutofit/>
          </a:bodyPr>
          <a:lstStyle/>
          <a:p>
            <a:pPr algn="ctr">
              <a:lnSpc>
                <a:spcPct val="90000"/>
              </a:lnSpc>
              <a:buClr>
                <a:schemeClr val="lt1"/>
              </a:buClr>
              <a:buSzPct val="25000"/>
            </a:pPr>
            <a:r>
              <a:rPr lang="en-US" b="1" dirty="0">
                <a:solidFill>
                  <a:schemeClr val="bg1"/>
                </a:solidFill>
                <a:latin typeface="Arial"/>
                <a:ea typeface="Arial"/>
                <a:cs typeface="Arial"/>
                <a:sym typeface="Arial"/>
              </a:rPr>
              <a:t>Portworx</a:t>
            </a:r>
            <a:endParaRPr lang="en" b="1" i="1" dirty="0">
              <a:solidFill>
                <a:schemeClr val="bg1"/>
              </a:solidFill>
              <a:latin typeface="Arial"/>
              <a:ea typeface="Arial"/>
              <a:cs typeface="Arial"/>
              <a:sym typeface="Arial"/>
            </a:endParaRPr>
          </a:p>
        </p:txBody>
      </p:sp>
      <p:sp>
        <p:nvSpPr>
          <p:cNvPr id="31" name="Shape 502"/>
          <p:cNvSpPr/>
          <p:nvPr/>
        </p:nvSpPr>
        <p:spPr>
          <a:xfrm rot="16200000">
            <a:off x="363303" y="3073352"/>
            <a:ext cx="5072251" cy="1211547"/>
          </a:xfrm>
          <a:prstGeom prst="trapezoid">
            <a:avLst>
              <a:gd name="adj" fmla="val 31744"/>
            </a:avLst>
          </a:prstGeom>
          <a:gradFill>
            <a:gsLst>
              <a:gs pos="0">
                <a:srgbClr val="9CC2E5"/>
              </a:gs>
              <a:gs pos="100000">
                <a:srgbClr val="FFFFFF"/>
              </a:gs>
            </a:gsLst>
            <a:lin ang="5400012" scaled="0"/>
          </a:gradFill>
          <a:ln>
            <a:noFill/>
          </a:ln>
        </p:spPr>
        <p:txBody>
          <a:bodyPr lIns="68575" tIns="34275" rIns="68575" bIns="34275" anchor="ctr" anchorCtr="0">
            <a:noAutofit/>
          </a:bodyPr>
          <a:lstStyle/>
          <a:p>
            <a:pPr marL="0" marR="0" lvl="0" indent="0" algn="ctr" rtl="0">
              <a:spcBef>
                <a:spcPts val="0"/>
              </a:spcBef>
              <a:buNone/>
            </a:pPr>
            <a:endParaRPr sz="1100">
              <a:solidFill>
                <a:srgbClr val="FFFFFF"/>
              </a:solidFill>
              <a:latin typeface="Arial"/>
              <a:ea typeface="Arial"/>
              <a:cs typeface="Arial"/>
              <a:sym typeface="Arial"/>
            </a:endParaRPr>
          </a:p>
        </p:txBody>
      </p:sp>
      <p:pic>
        <p:nvPicPr>
          <p:cNvPr id="131" name="Picture 13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3064" y="1066800"/>
            <a:ext cx="2045336" cy="5360090"/>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a:ext>
            </a:extLst>
          </a:blip>
          <a:srcRect l="-25431"/>
          <a:stretch/>
        </p:blipFill>
        <p:spPr>
          <a:xfrm>
            <a:off x="8763000" y="6131128"/>
            <a:ext cx="597084" cy="699186"/>
          </a:xfrm>
          <a:prstGeom prst="rect">
            <a:avLst/>
          </a:prstGeom>
        </p:spPr>
      </p:pic>
    </p:spTree>
    <p:extLst>
      <p:ext uri="{BB962C8B-B14F-4D97-AF65-F5344CB8AC3E}">
        <p14:creationId xmlns:p14="http://schemas.microsoft.com/office/powerpoint/2010/main" val="681709805"/>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1"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138" y="1219200"/>
            <a:ext cx="8566484"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Placeholder 4"/>
          <p:cNvSpPr txBox="1">
            <a:spLocks/>
          </p:cNvSpPr>
          <p:nvPr/>
        </p:nvSpPr>
        <p:spPr>
          <a:xfrm>
            <a:off x="495594" y="291063"/>
            <a:ext cx="10969943" cy="3810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400" kern="1200" baseline="0">
                <a:solidFill>
                  <a:schemeClr val="tx1"/>
                </a:solidFill>
                <a:latin typeface="MetricHPE" panose="020B0503030202060203" pitchFamily="34" charset="0"/>
                <a:ea typeface="+mn-ea"/>
                <a:cs typeface="+mn-cs"/>
              </a:defRPr>
            </a:lvl1pPr>
            <a:lvl2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2pPr>
            <a:lvl3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3pPr>
            <a:lvl4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4pPr>
            <a:lvl5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5pPr>
            <a:lvl6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9pPr>
          </a:lstStyle>
          <a:p>
            <a:endParaRPr lang="en-US" sz="2800" b="1" dirty="0">
              <a:solidFill>
                <a:schemeClr val="dk1"/>
              </a:solidFill>
              <a:latin typeface="Arial"/>
              <a:ea typeface="Arial"/>
              <a:cs typeface="Arial"/>
            </a:endParaRPr>
          </a:p>
        </p:txBody>
      </p:sp>
      <p:sp>
        <p:nvSpPr>
          <p:cNvPr id="2" name="Title 1"/>
          <p:cNvSpPr>
            <a:spLocks noGrp="1"/>
          </p:cNvSpPr>
          <p:nvPr>
            <p:ph type="title"/>
          </p:nvPr>
        </p:nvSpPr>
        <p:spPr/>
        <p:txBody>
          <a:bodyPr/>
          <a:lstStyle/>
          <a:p>
            <a:r>
              <a:rPr lang="en-US" dirty="0" smtClean="0">
                <a:solidFill>
                  <a:schemeClr val="dk1"/>
                </a:solidFill>
                <a:ea typeface="Arial"/>
                <a:cs typeface="Arial"/>
              </a:rPr>
              <a:t>Architecture </a:t>
            </a:r>
            <a:r>
              <a:rPr lang="en-US" dirty="0">
                <a:solidFill>
                  <a:schemeClr val="dk1"/>
                </a:solidFill>
                <a:ea typeface="Arial"/>
                <a:cs typeface="Arial"/>
              </a:rPr>
              <a:t>for </a:t>
            </a:r>
            <a:r>
              <a:rPr lang="en-US" dirty="0" err="1">
                <a:solidFill>
                  <a:schemeClr val="dk1"/>
                </a:solidFill>
                <a:ea typeface="Arial"/>
                <a:cs typeface="Arial"/>
              </a:rPr>
              <a:t>CaaS</a:t>
            </a:r>
            <a:r>
              <a:rPr lang="en-US" dirty="0">
                <a:solidFill>
                  <a:schemeClr val="dk1"/>
                </a:solidFill>
                <a:ea typeface="Arial"/>
                <a:cs typeface="Arial"/>
              </a:rPr>
              <a:t> (on-</a:t>
            </a:r>
            <a:r>
              <a:rPr lang="en-US" dirty="0" err="1">
                <a:solidFill>
                  <a:schemeClr val="dk1"/>
                </a:solidFill>
                <a:ea typeface="Arial"/>
                <a:cs typeface="Arial"/>
              </a:rPr>
              <a:t>prem</a:t>
            </a:r>
            <a:r>
              <a:rPr lang="en-US" dirty="0">
                <a:solidFill>
                  <a:schemeClr val="dk1"/>
                </a:solidFill>
                <a:ea typeface="Arial"/>
                <a:cs typeface="Arial"/>
              </a:rPr>
              <a:t> setup)</a:t>
            </a:r>
            <a:br>
              <a:rPr lang="en-US" dirty="0">
                <a:solidFill>
                  <a:schemeClr val="dk1"/>
                </a:solidFill>
                <a:ea typeface="Arial"/>
                <a:cs typeface="Arial"/>
              </a:rPr>
            </a:br>
            <a:endParaRPr lang="en-GB" dirty="0"/>
          </a:p>
        </p:txBody>
      </p:sp>
      <p:sp>
        <p:nvSpPr>
          <p:cNvPr id="3" name="Rectangle 2"/>
          <p:cNvSpPr/>
          <p:nvPr/>
        </p:nvSpPr>
        <p:spPr bwMode="ltGray">
          <a:xfrm>
            <a:off x="1828800" y="2209800"/>
            <a:ext cx="1447800" cy="9906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p>
        </p:txBody>
      </p:sp>
      <p:sp>
        <p:nvSpPr>
          <p:cNvPr id="4" name="Rectangle 3"/>
          <p:cNvSpPr/>
          <p:nvPr/>
        </p:nvSpPr>
        <p:spPr bwMode="ltGray">
          <a:xfrm>
            <a:off x="6629400" y="1371600"/>
            <a:ext cx="1905000" cy="6858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smtClean="0"/>
          </a:p>
        </p:txBody>
      </p:sp>
      <p:sp>
        <p:nvSpPr>
          <p:cNvPr id="6" name="Rectangle 5"/>
          <p:cNvSpPr/>
          <p:nvPr/>
        </p:nvSpPr>
        <p:spPr bwMode="ltGray">
          <a:xfrm>
            <a:off x="5257800" y="2254828"/>
            <a:ext cx="3886200" cy="102177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smtClean="0"/>
          </a:p>
        </p:txBody>
      </p:sp>
    </p:spTree>
    <p:extLst>
      <p:ext uri="{BB962C8B-B14F-4D97-AF65-F5344CB8AC3E}">
        <p14:creationId xmlns:p14="http://schemas.microsoft.com/office/powerpoint/2010/main" val="1627109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ltGray">
          <a:xfrm>
            <a:off x="0" y="0"/>
            <a:ext cx="4648200" cy="6858000"/>
          </a:xfrm>
          <a:prstGeom prst="rect">
            <a:avLst/>
          </a:prstGeom>
          <a:gradFill>
            <a:gsLst>
              <a:gs pos="0">
                <a:schemeClr val="bg1"/>
              </a:gs>
              <a:gs pos="27000">
                <a:schemeClr val="bg1">
                  <a:alpha val="95000"/>
                </a:schemeClr>
              </a:gs>
              <a:gs pos="50000">
                <a:schemeClr val="bg1">
                  <a:alpha val="36000"/>
                </a:schemeClr>
              </a:gs>
              <a:gs pos="100000">
                <a:schemeClr val="bg1">
                  <a:alpha val="0"/>
                </a:schemeClr>
              </a:gs>
            </a:gsLst>
            <a:path path="circle">
              <a:fillToRect r="100000" b="100000"/>
            </a:path>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smtClean="0">
              <a:solidFill>
                <a:prstClr val="white"/>
              </a:solidFill>
            </a:endParaRPr>
          </a:p>
        </p:txBody>
      </p:sp>
      <p:sp>
        <p:nvSpPr>
          <p:cNvPr id="2" name="Title 1"/>
          <p:cNvSpPr>
            <a:spLocks noGrp="1"/>
          </p:cNvSpPr>
          <p:nvPr>
            <p:ph type="title"/>
          </p:nvPr>
        </p:nvSpPr>
        <p:spPr/>
        <p:txBody>
          <a:bodyPr/>
          <a:lstStyle/>
          <a:p>
            <a:r>
              <a:rPr lang="en-US" dirty="0" smtClean="0"/>
              <a:t>Kubernetes on Synergy &amp; Portworx</a:t>
            </a:r>
            <a:endParaRPr lang="en-US" dirty="0"/>
          </a:p>
        </p:txBody>
      </p:sp>
      <p:sp>
        <p:nvSpPr>
          <p:cNvPr id="3" name="Subtitle 2"/>
          <p:cNvSpPr>
            <a:spLocks noGrp="1"/>
          </p:cNvSpPr>
          <p:nvPr>
            <p:ph type="subTitle" idx="1"/>
          </p:nvPr>
        </p:nvSpPr>
        <p:spPr/>
        <p:txBody>
          <a:bodyPr/>
          <a:lstStyle/>
          <a:p>
            <a:r>
              <a:rPr lang="en-US" dirty="0" smtClean="0"/>
              <a:t>Platform for </a:t>
            </a:r>
            <a:r>
              <a:rPr lang="en-US" dirty="0" err="1" smtClean="0"/>
              <a:t>CaaS</a:t>
            </a:r>
            <a:r>
              <a:rPr lang="en-US" dirty="0" smtClean="0"/>
              <a:t> and DevOps Solution</a:t>
            </a:r>
            <a:endParaRPr lang="en-US" dirty="0"/>
          </a:p>
        </p:txBody>
      </p:sp>
      <p:sp>
        <p:nvSpPr>
          <p:cNvPr id="5" name="Text Placeholder 10"/>
          <p:cNvSpPr>
            <a:spLocks noGrp="1"/>
          </p:cNvSpPr>
          <p:nvPr>
            <p:ph type="body" sz="quarter" idx="13"/>
          </p:nvPr>
        </p:nvSpPr>
        <p:spPr/>
        <p:txBody>
          <a:bodyPr/>
          <a:lstStyle/>
          <a:p>
            <a:r>
              <a:rPr lang="en-US" dirty="0" smtClean="0"/>
              <a:t>March </a:t>
            </a:r>
            <a:r>
              <a:rPr lang="en-US" dirty="0" smtClean="0"/>
              <a:t>2018</a:t>
            </a:r>
          </a:p>
          <a:p>
            <a:r>
              <a:rPr lang="en-US" dirty="0" smtClean="0"/>
              <a:t>Prakash Mirji</a:t>
            </a:r>
          </a:p>
          <a:p>
            <a:r>
              <a:rPr lang="en-US" dirty="0" smtClean="0"/>
              <a:t>Global Solution Engineering</a:t>
            </a:r>
            <a:endParaRPr lang="en-US" dirty="0"/>
          </a:p>
        </p:txBody>
      </p:sp>
      <p:grpSp>
        <p:nvGrpSpPr>
          <p:cNvPr id="9" name="Group 8"/>
          <p:cNvGrpSpPr/>
          <p:nvPr/>
        </p:nvGrpSpPr>
        <p:grpSpPr>
          <a:xfrm>
            <a:off x="610272" y="495796"/>
            <a:ext cx="1510864" cy="608609"/>
            <a:chOff x="3578225" y="1146175"/>
            <a:chExt cx="5038725" cy="2111375"/>
          </a:xfrm>
        </p:grpSpPr>
        <p:sp>
          <p:nvSpPr>
            <p:cNvPr id="10"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1"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Tree>
    <p:extLst>
      <p:ext uri="{BB962C8B-B14F-4D97-AF65-F5344CB8AC3E}">
        <p14:creationId xmlns:p14="http://schemas.microsoft.com/office/powerpoint/2010/main" val="332557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solidFill>
                  <a:schemeClr val="dk1"/>
                </a:solidFill>
                <a:ea typeface="Arial"/>
                <a:cs typeface="Arial"/>
              </a:rPr>
              <a:t>CaaS</a:t>
            </a:r>
            <a:r>
              <a:rPr lang="en-US" dirty="0">
                <a:solidFill>
                  <a:schemeClr val="dk1"/>
                </a:solidFill>
                <a:ea typeface="Arial"/>
                <a:cs typeface="Arial"/>
              </a:rPr>
              <a:t> </a:t>
            </a:r>
            <a:r>
              <a:rPr lang="en-US" dirty="0" smtClean="0">
                <a:solidFill>
                  <a:schemeClr val="dk1"/>
                </a:solidFill>
                <a:ea typeface="Arial"/>
                <a:cs typeface="Arial"/>
              </a:rPr>
              <a:t>Dashboards</a:t>
            </a:r>
            <a:endParaRPr lang="en-US" dirty="0">
              <a:solidFill>
                <a:schemeClr val="dk1"/>
              </a:solidFill>
              <a:ea typeface="Arial"/>
              <a:cs typeface="Arial"/>
            </a:endParaRPr>
          </a:p>
        </p:txBody>
      </p:sp>
      <p:sp>
        <p:nvSpPr>
          <p:cNvPr id="21" name="Rectangle 20"/>
          <p:cNvSpPr/>
          <p:nvPr/>
        </p:nvSpPr>
        <p:spPr>
          <a:xfrm>
            <a:off x="7677836" y="5084852"/>
            <a:ext cx="3904564" cy="1315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tlCol="0" anchor="t" anchorCtr="0"/>
          <a:lstStyle/>
          <a:p>
            <a:r>
              <a:rPr lang="en-US" sz="1999" b="1" dirty="0">
                <a:solidFill>
                  <a:srgbClr val="000000"/>
                </a:solidFill>
              </a:rPr>
              <a:t>Kubernetes Worker Nodes</a:t>
            </a:r>
          </a:p>
          <a:p>
            <a:r>
              <a:rPr lang="en-US" sz="1400" dirty="0">
                <a:solidFill>
                  <a:prstClr val="black"/>
                </a:solidFill>
              </a:rPr>
              <a:t>Every server is capable of running many Cassandra rings with compute containerization by Kubernetes and storage containerization by Portworx</a:t>
            </a:r>
          </a:p>
        </p:txBody>
      </p:sp>
      <p:sp>
        <p:nvSpPr>
          <p:cNvPr id="98" name="Shape 64"/>
          <p:cNvSpPr/>
          <p:nvPr/>
        </p:nvSpPr>
        <p:spPr>
          <a:xfrm>
            <a:off x="3052635" y="4275912"/>
            <a:ext cx="4346400" cy="2046900"/>
          </a:xfrm>
          <a:prstGeom prst="rect">
            <a:avLst/>
          </a:prstGeom>
          <a:solidFill>
            <a:srgbClr val="F3F3F3"/>
          </a:solidFill>
          <a:ln w="28575" cap="flat" cmpd="sng">
            <a:solidFill>
              <a:srgbClr val="1C4587"/>
            </a:solidFill>
            <a:prstDash val="solid"/>
            <a:round/>
            <a:headEnd type="none" w="med" len="med"/>
            <a:tailEnd type="none" w="med" len="med"/>
          </a:ln>
          <a:effectLst>
            <a:outerShdw blurRad="63500" sx="102000" sy="102000" algn="ctr" rotWithShape="0">
              <a:prstClr val="black">
                <a:alpha val="40000"/>
              </a:prstClr>
            </a:outerShdw>
          </a:effectLst>
        </p:spPr>
        <p:txBody>
          <a:bodyPr wrap="square"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99" name="Shape 65"/>
          <p:cNvSpPr/>
          <p:nvPr/>
        </p:nvSpPr>
        <p:spPr>
          <a:xfrm>
            <a:off x="3052635" y="5901437"/>
            <a:ext cx="4346400" cy="419700"/>
          </a:xfrm>
          <a:prstGeom prst="rect">
            <a:avLst/>
          </a:prstGeom>
          <a:solidFill>
            <a:srgbClr val="0B5394"/>
          </a:solidFill>
          <a:ln>
            <a:noFill/>
          </a:ln>
          <a:effectLst>
            <a:outerShdw blurRad="63500" sx="102000" sy="102000" algn="ctr" rotWithShape="0">
              <a:prstClr val="black">
                <a:alpha val="40000"/>
              </a:prstClr>
            </a:outerShdw>
          </a:effectLst>
        </p:spPr>
        <p:txBody>
          <a:bodyPr wrap="square" lIns="91425" tIns="91425" rIns="91425" bIns="91425" anchor="ctr" anchorCtr="0">
            <a:noAutofit/>
          </a:bodyPr>
          <a:lstStyle/>
          <a:p>
            <a:pPr algn="ctr"/>
            <a:r>
              <a:rPr lang="en-US" sz="1200" dirty="0">
                <a:solidFill>
                  <a:srgbClr val="FFFFFF"/>
                </a:solidFill>
                <a:latin typeface="Arial" charset="0"/>
              </a:rPr>
              <a:t>Portworx + Kubernetes worker</a:t>
            </a:r>
            <a:endParaRPr lang="en-US" sz="1200" dirty="0"/>
          </a:p>
          <a:p>
            <a:pPr algn="ctr"/>
            <a:r>
              <a:rPr lang="en-US" sz="1200" dirty="0">
                <a:solidFill>
                  <a:srgbClr val="FFFFFF"/>
                </a:solidFill>
                <a:latin typeface="Arial" charset="0"/>
              </a:rPr>
              <a:t>(bare-metal on HPE Synergy 480 Gen10)</a:t>
            </a:r>
            <a:endParaRPr lang="en-US" sz="1200" dirty="0"/>
          </a:p>
        </p:txBody>
      </p:sp>
      <p:sp>
        <p:nvSpPr>
          <p:cNvPr id="100" name="Shape 66"/>
          <p:cNvSpPr/>
          <p:nvPr/>
        </p:nvSpPr>
        <p:spPr>
          <a:xfrm>
            <a:off x="3206660" y="4704412"/>
            <a:ext cx="783600" cy="275100"/>
          </a:xfrm>
          <a:prstGeom prst="roundRect">
            <a:avLst>
              <a:gd name="adj" fmla="val 16667"/>
            </a:avLst>
          </a:prstGeom>
          <a:solidFill>
            <a:srgbClr val="1C4587"/>
          </a:solidFill>
          <a:ln w="28575" cap="flat" cmpd="sng">
            <a:solidFill>
              <a:srgbClr val="1C4587"/>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kublet</a:t>
            </a:r>
          </a:p>
        </p:txBody>
      </p:sp>
      <p:sp>
        <p:nvSpPr>
          <p:cNvPr id="101" name="Shape 67"/>
          <p:cNvSpPr/>
          <p:nvPr/>
        </p:nvSpPr>
        <p:spPr>
          <a:xfrm>
            <a:off x="3206660" y="5042698"/>
            <a:ext cx="1680900" cy="275100"/>
          </a:xfrm>
          <a:prstGeom prst="roundRect">
            <a:avLst>
              <a:gd name="adj" fmla="val 16667"/>
            </a:avLst>
          </a:prstGeom>
          <a:solidFill>
            <a:srgbClr val="1C4587"/>
          </a:solidFill>
          <a:ln w="28575" cap="flat" cmpd="sng">
            <a:solidFill>
              <a:srgbClr val="1C4587"/>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kube-proxy</a:t>
            </a:r>
          </a:p>
        </p:txBody>
      </p:sp>
      <p:sp>
        <p:nvSpPr>
          <p:cNvPr id="102" name="Shape 68"/>
          <p:cNvSpPr/>
          <p:nvPr/>
        </p:nvSpPr>
        <p:spPr>
          <a:xfrm>
            <a:off x="4044860" y="4704412"/>
            <a:ext cx="842700" cy="275100"/>
          </a:xfrm>
          <a:prstGeom prst="roundRect">
            <a:avLst>
              <a:gd name="adj" fmla="val 16667"/>
            </a:avLst>
          </a:prstGeom>
          <a:solidFill>
            <a:srgbClr val="1C4587"/>
          </a:solidFill>
          <a:ln w="28575" cap="flat" cmpd="sng">
            <a:solidFill>
              <a:srgbClr val="1C4587"/>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Docker</a:t>
            </a:r>
          </a:p>
        </p:txBody>
      </p:sp>
      <p:sp>
        <p:nvSpPr>
          <p:cNvPr id="103" name="Shape 69"/>
          <p:cNvSpPr/>
          <p:nvPr/>
        </p:nvSpPr>
        <p:spPr>
          <a:xfrm>
            <a:off x="3122310" y="4424962"/>
            <a:ext cx="2727300" cy="972175"/>
          </a:xfrm>
          <a:prstGeom prst="roundRect">
            <a:avLst>
              <a:gd name="adj" fmla="val 6358"/>
            </a:avLst>
          </a:prstGeom>
          <a:noFill/>
          <a:ln w="9525" cap="flat" cmpd="sng">
            <a:solidFill>
              <a:srgbClr val="7F7F7F"/>
            </a:solidFill>
            <a:prstDash val="dash"/>
            <a:miter lim="8000"/>
            <a:headEnd type="none" w="med" len="med"/>
            <a:tailEnd type="none" w="med" len="med"/>
          </a:ln>
        </p:spPr>
        <p:txBody>
          <a:bodyPr wrap="square" lIns="91425" tIns="45700" rIns="91425" bIns="45700" anchor="ctr" anchorCtr="0">
            <a:noAutofit/>
          </a:bodyPr>
          <a:lstStyle/>
          <a:p>
            <a:pPr algn="ctr"/>
            <a:endParaRPr kern="0">
              <a:solidFill>
                <a:srgbClr val="FFFFFF"/>
              </a:solidFill>
              <a:latin typeface="Calibri"/>
              <a:ea typeface="Calibri"/>
              <a:cs typeface="Calibri"/>
              <a:sym typeface="Calibri"/>
            </a:endParaRPr>
          </a:p>
        </p:txBody>
      </p:sp>
      <p:sp>
        <p:nvSpPr>
          <p:cNvPr id="104" name="Shape 70"/>
          <p:cNvSpPr/>
          <p:nvPr/>
        </p:nvSpPr>
        <p:spPr>
          <a:xfrm>
            <a:off x="3206660" y="5457162"/>
            <a:ext cx="1680900" cy="275100"/>
          </a:xfrm>
          <a:prstGeom prst="roundRect">
            <a:avLst>
              <a:gd name="adj" fmla="val 16667"/>
            </a:avLst>
          </a:prstGeom>
          <a:solidFill>
            <a:srgbClr val="E66000"/>
          </a:solidFill>
          <a:ln w="28575" cap="flat" cmpd="sng">
            <a:solidFill>
              <a:srgbClr val="E66000"/>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PX-Enterprise</a:t>
            </a:r>
          </a:p>
        </p:txBody>
      </p:sp>
      <p:sp>
        <p:nvSpPr>
          <p:cNvPr id="105" name="Shape 71"/>
          <p:cNvSpPr/>
          <p:nvPr/>
        </p:nvSpPr>
        <p:spPr>
          <a:xfrm>
            <a:off x="3122310" y="5395062"/>
            <a:ext cx="2727300" cy="419700"/>
          </a:xfrm>
          <a:prstGeom prst="roundRect">
            <a:avLst>
              <a:gd name="adj" fmla="val 6358"/>
            </a:avLst>
          </a:prstGeom>
          <a:noFill/>
          <a:ln w="9525" cap="flat" cmpd="sng">
            <a:solidFill>
              <a:srgbClr val="7F7F7F"/>
            </a:solidFill>
            <a:prstDash val="dash"/>
            <a:miter lim="8000"/>
            <a:headEnd type="none" w="med" len="med"/>
            <a:tailEnd type="none" w="med" len="med"/>
          </a:ln>
        </p:spPr>
        <p:txBody>
          <a:bodyPr wrap="square" lIns="91425" tIns="45700" rIns="91425" bIns="45700" anchor="ctr" anchorCtr="0">
            <a:noAutofit/>
          </a:bodyPr>
          <a:lstStyle/>
          <a:p>
            <a:pPr algn="ctr"/>
            <a:endParaRPr kern="0">
              <a:solidFill>
                <a:srgbClr val="FFFFFF"/>
              </a:solidFill>
              <a:latin typeface="Calibri"/>
              <a:ea typeface="Calibri"/>
              <a:cs typeface="Calibri"/>
              <a:sym typeface="Calibri"/>
            </a:endParaRPr>
          </a:p>
        </p:txBody>
      </p:sp>
      <p:sp>
        <p:nvSpPr>
          <p:cNvPr id="106" name="Shape 72"/>
          <p:cNvSpPr txBox="1"/>
          <p:nvPr/>
        </p:nvSpPr>
        <p:spPr>
          <a:xfrm>
            <a:off x="4921927" y="4810712"/>
            <a:ext cx="1004700" cy="243000"/>
          </a:xfrm>
          <a:prstGeom prst="rect">
            <a:avLst/>
          </a:prstGeom>
          <a:noFill/>
          <a:ln>
            <a:noFill/>
          </a:ln>
        </p:spPr>
        <p:txBody>
          <a:bodyPr wrap="square" lIns="91425" tIns="91425" rIns="91425" bIns="91425" anchor="t" anchorCtr="0">
            <a:noAutofit/>
          </a:bodyPr>
          <a:lstStyle/>
          <a:p>
            <a:pPr algn="ctr"/>
            <a:r>
              <a:rPr lang="en" sz="1400" kern="0">
                <a:solidFill>
                  <a:srgbClr val="666666"/>
                </a:solidFill>
                <a:latin typeface="Arial"/>
                <a:ea typeface="Arial"/>
                <a:cs typeface="Arial"/>
                <a:sym typeface="Arial"/>
              </a:rPr>
              <a:t>compute</a:t>
            </a:r>
          </a:p>
        </p:txBody>
      </p:sp>
      <p:sp>
        <p:nvSpPr>
          <p:cNvPr id="107" name="Shape 73"/>
          <p:cNvSpPr txBox="1"/>
          <p:nvPr/>
        </p:nvSpPr>
        <p:spPr>
          <a:xfrm>
            <a:off x="4921927" y="5492437"/>
            <a:ext cx="1004700" cy="243000"/>
          </a:xfrm>
          <a:prstGeom prst="rect">
            <a:avLst/>
          </a:prstGeom>
          <a:noFill/>
          <a:ln>
            <a:noFill/>
          </a:ln>
        </p:spPr>
        <p:txBody>
          <a:bodyPr wrap="square" lIns="91425" tIns="91425" rIns="91425" bIns="91425" anchor="ctr" anchorCtr="0">
            <a:noAutofit/>
          </a:bodyPr>
          <a:lstStyle/>
          <a:p>
            <a:pPr algn="ctr"/>
            <a:r>
              <a:rPr lang="en" sz="1400" kern="0" dirty="0">
                <a:solidFill>
                  <a:srgbClr val="666666"/>
                </a:solidFill>
                <a:latin typeface="Arial"/>
                <a:ea typeface="Arial"/>
                <a:cs typeface="Arial"/>
                <a:sym typeface="Arial"/>
              </a:rPr>
              <a:t>data</a:t>
            </a:r>
          </a:p>
        </p:txBody>
      </p:sp>
      <p:sp>
        <p:nvSpPr>
          <p:cNvPr id="108" name="Shape 74"/>
          <p:cNvSpPr/>
          <p:nvPr/>
        </p:nvSpPr>
        <p:spPr>
          <a:xfrm>
            <a:off x="5849735" y="4426637"/>
            <a:ext cx="1429500" cy="1388100"/>
          </a:xfrm>
          <a:prstGeom prst="roundRect">
            <a:avLst>
              <a:gd name="adj" fmla="val 6358"/>
            </a:avLst>
          </a:prstGeom>
          <a:noFill/>
          <a:ln w="9525" cap="flat" cmpd="sng">
            <a:solidFill>
              <a:srgbClr val="7F7F7F"/>
            </a:solidFill>
            <a:prstDash val="dash"/>
            <a:miter lim="8000"/>
            <a:headEnd type="none" w="med" len="med"/>
            <a:tailEnd type="none" w="med" len="med"/>
          </a:ln>
        </p:spPr>
        <p:txBody>
          <a:bodyPr wrap="square" lIns="91425" tIns="45700" rIns="91425" bIns="45700" anchor="ctr" anchorCtr="0">
            <a:noAutofit/>
          </a:bodyPr>
          <a:lstStyle/>
          <a:p>
            <a:pPr algn="ctr"/>
            <a:endParaRPr kern="0">
              <a:solidFill>
                <a:srgbClr val="FFFFFF"/>
              </a:solidFill>
              <a:latin typeface="Calibri"/>
              <a:ea typeface="Calibri"/>
              <a:cs typeface="Calibri"/>
              <a:sym typeface="Calibri"/>
            </a:endParaRPr>
          </a:p>
        </p:txBody>
      </p:sp>
      <p:sp>
        <p:nvSpPr>
          <p:cNvPr id="109" name="Shape 75"/>
          <p:cNvSpPr txBox="1"/>
          <p:nvPr/>
        </p:nvSpPr>
        <p:spPr>
          <a:xfrm>
            <a:off x="6139202" y="5554040"/>
            <a:ext cx="1004700" cy="243000"/>
          </a:xfrm>
          <a:prstGeom prst="rect">
            <a:avLst/>
          </a:prstGeom>
          <a:noFill/>
          <a:ln>
            <a:noFill/>
          </a:ln>
        </p:spPr>
        <p:txBody>
          <a:bodyPr wrap="square" lIns="91425" tIns="91425" rIns="91425" bIns="91425" anchor="ctr" anchorCtr="0">
            <a:noAutofit/>
          </a:bodyPr>
          <a:lstStyle/>
          <a:p>
            <a:pPr algn="ctr"/>
            <a:r>
              <a:rPr lang="en" sz="1400" kern="0">
                <a:solidFill>
                  <a:srgbClr val="666666"/>
                </a:solidFill>
                <a:latin typeface="Arial"/>
                <a:ea typeface="Arial"/>
                <a:cs typeface="Arial"/>
                <a:sym typeface="Arial"/>
              </a:rPr>
              <a:t>apps</a:t>
            </a:r>
          </a:p>
        </p:txBody>
      </p:sp>
      <p:sp>
        <p:nvSpPr>
          <p:cNvPr id="110" name="Shape 76"/>
          <p:cNvSpPr/>
          <p:nvPr/>
        </p:nvSpPr>
        <p:spPr>
          <a:xfrm>
            <a:off x="5957896" y="4628212"/>
            <a:ext cx="1248300" cy="275100"/>
          </a:xfrm>
          <a:prstGeom prst="roundRect">
            <a:avLst>
              <a:gd name="adj" fmla="val 16667"/>
            </a:avLst>
          </a:prstGeom>
          <a:solidFill>
            <a:srgbClr val="7030A0"/>
          </a:solidFill>
          <a:ln w="28575" cap="flat" cmpd="sng">
            <a:solidFill>
              <a:srgbClr val="7030A0"/>
            </a:solidFill>
            <a:prstDash val="solid"/>
            <a:round/>
            <a:headEnd type="none" w="med" len="med"/>
            <a:tailEnd type="none" w="med" len="med"/>
          </a:ln>
        </p:spPr>
        <p:txBody>
          <a:bodyPr wrap="square" lIns="91425" tIns="91425" rIns="91425" bIns="91425" anchor="ctr" anchorCtr="0">
            <a:noAutofit/>
          </a:bodyPr>
          <a:lstStyle/>
          <a:p>
            <a:pPr algn="ctr"/>
            <a:r>
              <a:rPr lang="en-US" sz="1400" kern="0" dirty="0">
                <a:solidFill>
                  <a:srgbClr val="FFFFFF"/>
                </a:solidFill>
                <a:latin typeface="Arial"/>
                <a:ea typeface="Arial"/>
                <a:cs typeface="Arial"/>
                <a:sym typeface="Arial"/>
              </a:rPr>
              <a:t>Cassandra-1</a:t>
            </a:r>
            <a:endParaRPr lang="en" sz="1400" kern="0" dirty="0">
              <a:solidFill>
                <a:srgbClr val="FFFFFF"/>
              </a:solidFill>
              <a:latin typeface="Arial"/>
              <a:ea typeface="Arial"/>
              <a:cs typeface="Arial"/>
              <a:sym typeface="Arial"/>
            </a:endParaRPr>
          </a:p>
        </p:txBody>
      </p:sp>
      <p:sp>
        <p:nvSpPr>
          <p:cNvPr id="111" name="Shape 77"/>
          <p:cNvSpPr/>
          <p:nvPr/>
        </p:nvSpPr>
        <p:spPr>
          <a:xfrm>
            <a:off x="5958121" y="4959037"/>
            <a:ext cx="1248300" cy="275100"/>
          </a:xfrm>
          <a:prstGeom prst="roundRect">
            <a:avLst>
              <a:gd name="adj" fmla="val 16667"/>
            </a:avLst>
          </a:prstGeom>
          <a:solidFill>
            <a:srgbClr val="7030A0"/>
          </a:solidFill>
          <a:ln w="28575" cap="flat" cmpd="sng">
            <a:solidFill>
              <a:srgbClr val="7030A0"/>
            </a:solidFill>
            <a:prstDash val="solid"/>
            <a:round/>
            <a:headEnd type="none" w="med" len="med"/>
            <a:tailEnd type="none" w="med" len="med"/>
          </a:ln>
        </p:spPr>
        <p:txBody>
          <a:bodyPr wrap="square" lIns="91425" tIns="91425" rIns="91425" bIns="91425" anchor="ctr" anchorCtr="0">
            <a:noAutofit/>
          </a:bodyPr>
          <a:lstStyle/>
          <a:p>
            <a:pPr algn="ctr"/>
            <a:r>
              <a:rPr lang="en" sz="1400" kern="0" dirty="0">
                <a:solidFill>
                  <a:srgbClr val="FFFFFF"/>
                </a:solidFill>
                <a:latin typeface="Arial"/>
                <a:ea typeface="Arial"/>
                <a:cs typeface="Arial"/>
                <a:sym typeface="Arial"/>
              </a:rPr>
              <a:t>Cassandra</a:t>
            </a:r>
            <a:r>
              <a:rPr lang="en-US" sz="1400" kern="0" dirty="0">
                <a:solidFill>
                  <a:srgbClr val="FFFFFF"/>
                </a:solidFill>
                <a:latin typeface="Arial"/>
                <a:ea typeface="Arial"/>
                <a:cs typeface="Arial"/>
                <a:sym typeface="Arial"/>
              </a:rPr>
              <a:t>-2</a:t>
            </a:r>
            <a:endParaRPr lang="en" sz="1400" kern="0" dirty="0">
              <a:solidFill>
                <a:srgbClr val="FFFFFF"/>
              </a:solidFill>
              <a:latin typeface="Arial"/>
              <a:ea typeface="Arial"/>
              <a:cs typeface="Arial"/>
              <a:sym typeface="Arial"/>
            </a:endParaRPr>
          </a:p>
        </p:txBody>
      </p:sp>
      <p:sp>
        <p:nvSpPr>
          <p:cNvPr id="112" name="Shape 78"/>
          <p:cNvSpPr/>
          <p:nvPr/>
        </p:nvSpPr>
        <p:spPr>
          <a:xfrm>
            <a:off x="5958221" y="5293537"/>
            <a:ext cx="1248300" cy="275100"/>
          </a:xfrm>
          <a:prstGeom prst="roundRect">
            <a:avLst>
              <a:gd name="adj" fmla="val 16667"/>
            </a:avLst>
          </a:prstGeom>
          <a:solidFill>
            <a:srgbClr val="7030A0"/>
          </a:solidFill>
          <a:ln w="28575" cap="flat" cmpd="sng">
            <a:solidFill>
              <a:srgbClr val="7030A0"/>
            </a:solidFill>
            <a:prstDash val="solid"/>
            <a:round/>
            <a:headEnd type="none" w="med" len="med"/>
            <a:tailEnd type="none" w="med" len="med"/>
          </a:ln>
        </p:spPr>
        <p:txBody>
          <a:bodyPr wrap="square" lIns="91425" tIns="91425" rIns="91425" bIns="91425" anchor="ctr" anchorCtr="0">
            <a:noAutofit/>
          </a:bodyPr>
          <a:lstStyle/>
          <a:p>
            <a:pPr algn="ctr"/>
            <a:r>
              <a:rPr lang="en-US" sz="1400" kern="0" dirty="0">
                <a:solidFill>
                  <a:srgbClr val="FFFFFF"/>
                </a:solidFill>
                <a:latin typeface="Arial"/>
                <a:ea typeface="Arial"/>
                <a:cs typeface="Arial"/>
                <a:sym typeface="Arial"/>
              </a:rPr>
              <a:t>Cassandra-3</a:t>
            </a:r>
            <a:endParaRPr lang="en" sz="1400" kern="0" dirty="0">
              <a:solidFill>
                <a:srgbClr val="FFFFFF"/>
              </a:solidFill>
              <a:latin typeface="Arial"/>
              <a:ea typeface="Arial"/>
              <a:cs typeface="Arial"/>
              <a:sym typeface="Arial"/>
            </a:endParaRPr>
          </a:p>
        </p:txBody>
      </p:sp>
      <p:sp>
        <p:nvSpPr>
          <p:cNvPr id="113" name="Shape 64"/>
          <p:cNvSpPr/>
          <p:nvPr/>
        </p:nvSpPr>
        <p:spPr>
          <a:xfrm>
            <a:off x="2939200" y="4424262"/>
            <a:ext cx="4346400" cy="2046900"/>
          </a:xfrm>
          <a:prstGeom prst="rect">
            <a:avLst/>
          </a:prstGeom>
          <a:solidFill>
            <a:srgbClr val="F3F3F3"/>
          </a:solidFill>
          <a:ln w="28575" cap="flat" cmpd="sng">
            <a:solidFill>
              <a:srgbClr val="1C4587"/>
            </a:solidFill>
            <a:prstDash val="solid"/>
            <a:round/>
            <a:headEnd type="none" w="med" len="med"/>
            <a:tailEnd type="none" w="med" len="med"/>
          </a:ln>
          <a:effectLst>
            <a:outerShdw blurRad="63500" sx="102000" sy="102000" algn="ctr" rotWithShape="0">
              <a:prstClr val="black">
                <a:alpha val="40000"/>
              </a:prstClr>
            </a:outerShdw>
          </a:effectLst>
        </p:spPr>
        <p:txBody>
          <a:bodyPr wrap="square"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114" name="Shape 65"/>
          <p:cNvSpPr/>
          <p:nvPr/>
        </p:nvSpPr>
        <p:spPr>
          <a:xfrm>
            <a:off x="2939200" y="6049787"/>
            <a:ext cx="4346400" cy="419700"/>
          </a:xfrm>
          <a:prstGeom prst="rect">
            <a:avLst/>
          </a:prstGeom>
          <a:solidFill>
            <a:srgbClr val="0B5394"/>
          </a:solidFill>
          <a:ln>
            <a:noFill/>
          </a:ln>
          <a:effectLst>
            <a:outerShdw blurRad="63500" sx="102000" sy="102000" algn="ctr" rotWithShape="0">
              <a:prstClr val="black">
                <a:alpha val="40000"/>
              </a:prstClr>
            </a:outerShdw>
          </a:effectLst>
        </p:spPr>
        <p:txBody>
          <a:bodyPr wrap="square" lIns="91425" tIns="91425" rIns="91425" bIns="91425" anchor="ctr" anchorCtr="0">
            <a:noAutofit/>
          </a:bodyPr>
          <a:lstStyle/>
          <a:p>
            <a:pPr algn="ctr"/>
            <a:r>
              <a:rPr lang="en-US" sz="1200" dirty="0">
                <a:solidFill>
                  <a:srgbClr val="FFFFFF"/>
                </a:solidFill>
                <a:latin typeface="Arial" charset="0"/>
              </a:rPr>
              <a:t>Portworx + Kubernetes worker</a:t>
            </a:r>
            <a:endParaRPr lang="en-US" sz="1200" dirty="0"/>
          </a:p>
          <a:p>
            <a:pPr algn="ctr"/>
            <a:r>
              <a:rPr lang="en-US" sz="1200" dirty="0">
                <a:solidFill>
                  <a:srgbClr val="FFFFFF"/>
                </a:solidFill>
                <a:latin typeface="Arial" charset="0"/>
              </a:rPr>
              <a:t>(bare-metal on HPE Synergy 480 Gen10)</a:t>
            </a:r>
            <a:endParaRPr lang="en-US" sz="1200" dirty="0"/>
          </a:p>
        </p:txBody>
      </p:sp>
      <p:sp>
        <p:nvSpPr>
          <p:cNvPr id="115" name="Shape 66"/>
          <p:cNvSpPr/>
          <p:nvPr/>
        </p:nvSpPr>
        <p:spPr>
          <a:xfrm>
            <a:off x="3093225" y="4852762"/>
            <a:ext cx="783600" cy="275100"/>
          </a:xfrm>
          <a:prstGeom prst="roundRect">
            <a:avLst>
              <a:gd name="adj" fmla="val 16667"/>
            </a:avLst>
          </a:prstGeom>
          <a:solidFill>
            <a:srgbClr val="1C4587"/>
          </a:solidFill>
          <a:ln w="28575" cap="flat" cmpd="sng">
            <a:solidFill>
              <a:srgbClr val="1C4587"/>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kublet</a:t>
            </a:r>
          </a:p>
        </p:txBody>
      </p:sp>
      <p:sp>
        <p:nvSpPr>
          <p:cNvPr id="116" name="Shape 67"/>
          <p:cNvSpPr/>
          <p:nvPr/>
        </p:nvSpPr>
        <p:spPr>
          <a:xfrm>
            <a:off x="3093225" y="5191048"/>
            <a:ext cx="1680900" cy="275100"/>
          </a:xfrm>
          <a:prstGeom prst="roundRect">
            <a:avLst>
              <a:gd name="adj" fmla="val 16667"/>
            </a:avLst>
          </a:prstGeom>
          <a:solidFill>
            <a:srgbClr val="1C4587"/>
          </a:solidFill>
          <a:ln w="28575" cap="flat" cmpd="sng">
            <a:solidFill>
              <a:srgbClr val="1C4587"/>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kube-proxy</a:t>
            </a:r>
          </a:p>
        </p:txBody>
      </p:sp>
      <p:sp>
        <p:nvSpPr>
          <p:cNvPr id="117" name="Shape 68"/>
          <p:cNvSpPr/>
          <p:nvPr/>
        </p:nvSpPr>
        <p:spPr>
          <a:xfrm>
            <a:off x="3931425" y="4852762"/>
            <a:ext cx="842700" cy="275100"/>
          </a:xfrm>
          <a:prstGeom prst="roundRect">
            <a:avLst>
              <a:gd name="adj" fmla="val 16667"/>
            </a:avLst>
          </a:prstGeom>
          <a:solidFill>
            <a:srgbClr val="1C4587"/>
          </a:solidFill>
          <a:ln w="28575" cap="flat" cmpd="sng">
            <a:solidFill>
              <a:srgbClr val="1C4587"/>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Docker</a:t>
            </a:r>
          </a:p>
        </p:txBody>
      </p:sp>
      <p:sp>
        <p:nvSpPr>
          <p:cNvPr id="118" name="Shape 69"/>
          <p:cNvSpPr/>
          <p:nvPr/>
        </p:nvSpPr>
        <p:spPr>
          <a:xfrm>
            <a:off x="3008875" y="4573312"/>
            <a:ext cx="2727300" cy="972175"/>
          </a:xfrm>
          <a:prstGeom prst="roundRect">
            <a:avLst>
              <a:gd name="adj" fmla="val 6358"/>
            </a:avLst>
          </a:prstGeom>
          <a:noFill/>
          <a:ln w="9525" cap="flat" cmpd="sng">
            <a:solidFill>
              <a:srgbClr val="7F7F7F"/>
            </a:solidFill>
            <a:prstDash val="dash"/>
            <a:miter lim="8000"/>
            <a:headEnd type="none" w="med" len="med"/>
            <a:tailEnd type="none" w="med" len="med"/>
          </a:ln>
        </p:spPr>
        <p:txBody>
          <a:bodyPr wrap="square" lIns="91425" tIns="45700" rIns="91425" bIns="45700" anchor="ctr" anchorCtr="0">
            <a:noAutofit/>
          </a:bodyPr>
          <a:lstStyle/>
          <a:p>
            <a:pPr algn="ctr"/>
            <a:endParaRPr kern="0">
              <a:solidFill>
                <a:srgbClr val="FFFFFF"/>
              </a:solidFill>
              <a:latin typeface="Calibri"/>
              <a:ea typeface="Calibri"/>
              <a:cs typeface="Calibri"/>
              <a:sym typeface="Calibri"/>
            </a:endParaRPr>
          </a:p>
        </p:txBody>
      </p:sp>
      <p:sp>
        <p:nvSpPr>
          <p:cNvPr id="119" name="Shape 70"/>
          <p:cNvSpPr/>
          <p:nvPr/>
        </p:nvSpPr>
        <p:spPr>
          <a:xfrm>
            <a:off x="3093225" y="5605512"/>
            <a:ext cx="1680900" cy="275100"/>
          </a:xfrm>
          <a:prstGeom prst="roundRect">
            <a:avLst>
              <a:gd name="adj" fmla="val 16667"/>
            </a:avLst>
          </a:prstGeom>
          <a:solidFill>
            <a:srgbClr val="E66000"/>
          </a:solidFill>
          <a:ln w="28575" cap="flat" cmpd="sng">
            <a:solidFill>
              <a:srgbClr val="E66000"/>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PX-Enterprise</a:t>
            </a:r>
          </a:p>
        </p:txBody>
      </p:sp>
      <p:sp>
        <p:nvSpPr>
          <p:cNvPr id="120" name="Shape 71"/>
          <p:cNvSpPr/>
          <p:nvPr/>
        </p:nvSpPr>
        <p:spPr>
          <a:xfrm>
            <a:off x="3008875" y="5543412"/>
            <a:ext cx="2727300" cy="419700"/>
          </a:xfrm>
          <a:prstGeom prst="roundRect">
            <a:avLst>
              <a:gd name="adj" fmla="val 6358"/>
            </a:avLst>
          </a:prstGeom>
          <a:noFill/>
          <a:ln w="9525" cap="flat" cmpd="sng">
            <a:solidFill>
              <a:srgbClr val="7F7F7F"/>
            </a:solidFill>
            <a:prstDash val="dash"/>
            <a:miter lim="8000"/>
            <a:headEnd type="none" w="med" len="med"/>
            <a:tailEnd type="none" w="med" len="med"/>
          </a:ln>
        </p:spPr>
        <p:txBody>
          <a:bodyPr wrap="square" lIns="91425" tIns="45700" rIns="91425" bIns="45700" anchor="ctr" anchorCtr="0">
            <a:noAutofit/>
          </a:bodyPr>
          <a:lstStyle/>
          <a:p>
            <a:pPr algn="ctr"/>
            <a:endParaRPr kern="0">
              <a:solidFill>
                <a:srgbClr val="FFFFFF"/>
              </a:solidFill>
              <a:latin typeface="Calibri"/>
              <a:ea typeface="Calibri"/>
              <a:cs typeface="Calibri"/>
              <a:sym typeface="Calibri"/>
            </a:endParaRPr>
          </a:p>
        </p:txBody>
      </p:sp>
      <p:sp>
        <p:nvSpPr>
          <p:cNvPr id="121" name="Shape 72"/>
          <p:cNvSpPr txBox="1"/>
          <p:nvPr/>
        </p:nvSpPr>
        <p:spPr>
          <a:xfrm>
            <a:off x="4808492" y="4959062"/>
            <a:ext cx="1004700" cy="243000"/>
          </a:xfrm>
          <a:prstGeom prst="rect">
            <a:avLst/>
          </a:prstGeom>
          <a:noFill/>
          <a:ln>
            <a:noFill/>
          </a:ln>
        </p:spPr>
        <p:txBody>
          <a:bodyPr wrap="square" lIns="91425" tIns="91425" rIns="91425" bIns="91425" anchor="t" anchorCtr="0">
            <a:noAutofit/>
          </a:bodyPr>
          <a:lstStyle/>
          <a:p>
            <a:pPr algn="ctr"/>
            <a:r>
              <a:rPr lang="en" sz="1400" kern="0">
                <a:solidFill>
                  <a:srgbClr val="666666"/>
                </a:solidFill>
                <a:latin typeface="Arial"/>
                <a:ea typeface="Arial"/>
                <a:cs typeface="Arial"/>
                <a:sym typeface="Arial"/>
              </a:rPr>
              <a:t>compute</a:t>
            </a:r>
          </a:p>
        </p:txBody>
      </p:sp>
      <p:sp>
        <p:nvSpPr>
          <p:cNvPr id="122" name="Shape 73"/>
          <p:cNvSpPr txBox="1"/>
          <p:nvPr/>
        </p:nvSpPr>
        <p:spPr>
          <a:xfrm>
            <a:off x="4808492" y="5640787"/>
            <a:ext cx="1004700" cy="243000"/>
          </a:xfrm>
          <a:prstGeom prst="rect">
            <a:avLst/>
          </a:prstGeom>
          <a:noFill/>
          <a:ln>
            <a:noFill/>
          </a:ln>
        </p:spPr>
        <p:txBody>
          <a:bodyPr wrap="square" lIns="91425" tIns="91425" rIns="91425" bIns="91425" anchor="ctr" anchorCtr="0">
            <a:noAutofit/>
          </a:bodyPr>
          <a:lstStyle/>
          <a:p>
            <a:pPr algn="ctr"/>
            <a:r>
              <a:rPr lang="en" sz="1400" kern="0" dirty="0">
                <a:solidFill>
                  <a:srgbClr val="666666"/>
                </a:solidFill>
                <a:latin typeface="Arial"/>
                <a:ea typeface="Arial"/>
                <a:cs typeface="Arial"/>
                <a:sym typeface="Arial"/>
              </a:rPr>
              <a:t>data</a:t>
            </a:r>
          </a:p>
        </p:txBody>
      </p:sp>
      <p:sp>
        <p:nvSpPr>
          <p:cNvPr id="123" name="Shape 74"/>
          <p:cNvSpPr/>
          <p:nvPr/>
        </p:nvSpPr>
        <p:spPr>
          <a:xfrm>
            <a:off x="5736300" y="4574987"/>
            <a:ext cx="1429500" cy="1388100"/>
          </a:xfrm>
          <a:prstGeom prst="roundRect">
            <a:avLst>
              <a:gd name="adj" fmla="val 6358"/>
            </a:avLst>
          </a:prstGeom>
          <a:noFill/>
          <a:ln w="9525" cap="flat" cmpd="sng">
            <a:solidFill>
              <a:srgbClr val="7F7F7F"/>
            </a:solidFill>
            <a:prstDash val="dash"/>
            <a:miter lim="8000"/>
            <a:headEnd type="none" w="med" len="med"/>
            <a:tailEnd type="none" w="med" len="med"/>
          </a:ln>
        </p:spPr>
        <p:txBody>
          <a:bodyPr wrap="square" lIns="91425" tIns="45700" rIns="91425" bIns="45700" anchor="ctr" anchorCtr="0">
            <a:noAutofit/>
          </a:bodyPr>
          <a:lstStyle/>
          <a:p>
            <a:pPr algn="ctr"/>
            <a:endParaRPr kern="0">
              <a:solidFill>
                <a:srgbClr val="FFFFFF"/>
              </a:solidFill>
              <a:latin typeface="Calibri"/>
              <a:ea typeface="Calibri"/>
              <a:cs typeface="Calibri"/>
              <a:sym typeface="Calibri"/>
            </a:endParaRPr>
          </a:p>
        </p:txBody>
      </p:sp>
      <p:sp>
        <p:nvSpPr>
          <p:cNvPr id="124" name="Shape 75"/>
          <p:cNvSpPr txBox="1"/>
          <p:nvPr/>
        </p:nvSpPr>
        <p:spPr>
          <a:xfrm>
            <a:off x="6025767" y="5702390"/>
            <a:ext cx="1004700" cy="243000"/>
          </a:xfrm>
          <a:prstGeom prst="rect">
            <a:avLst/>
          </a:prstGeom>
          <a:noFill/>
          <a:ln>
            <a:noFill/>
          </a:ln>
        </p:spPr>
        <p:txBody>
          <a:bodyPr wrap="square" lIns="91425" tIns="91425" rIns="91425" bIns="91425" anchor="ctr" anchorCtr="0">
            <a:noAutofit/>
          </a:bodyPr>
          <a:lstStyle/>
          <a:p>
            <a:pPr algn="ctr"/>
            <a:r>
              <a:rPr lang="en" sz="1400" kern="0">
                <a:solidFill>
                  <a:srgbClr val="666666"/>
                </a:solidFill>
                <a:latin typeface="Arial"/>
                <a:ea typeface="Arial"/>
                <a:cs typeface="Arial"/>
                <a:sym typeface="Arial"/>
              </a:rPr>
              <a:t>apps</a:t>
            </a:r>
          </a:p>
        </p:txBody>
      </p:sp>
      <p:sp>
        <p:nvSpPr>
          <p:cNvPr id="125" name="Shape 76"/>
          <p:cNvSpPr/>
          <p:nvPr/>
        </p:nvSpPr>
        <p:spPr>
          <a:xfrm>
            <a:off x="5844461" y="4776562"/>
            <a:ext cx="1248300" cy="275100"/>
          </a:xfrm>
          <a:prstGeom prst="roundRect">
            <a:avLst>
              <a:gd name="adj" fmla="val 16667"/>
            </a:avLst>
          </a:prstGeom>
          <a:solidFill>
            <a:srgbClr val="7030A0"/>
          </a:solidFill>
          <a:ln w="28575" cap="flat" cmpd="sng">
            <a:solidFill>
              <a:srgbClr val="7030A0"/>
            </a:solidFill>
            <a:prstDash val="solid"/>
            <a:round/>
            <a:headEnd type="none" w="med" len="med"/>
            <a:tailEnd type="none" w="med" len="med"/>
          </a:ln>
        </p:spPr>
        <p:txBody>
          <a:bodyPr wrap="square" lIns="91425" tIns="91425" rIns="91425" bIns="91425" anchor="ctr" anchorCtr="0">
            <a:noAutofit/>
          </a:bodyPr>
          <a:lstStyle/>
          <a:p>
            <a:pPr algn="ctr"/>
            <a:r>
              <a:rPr lang="en-US" sz="1400" kern="0" dirty="0">
                <a:solidFill>
                  <a:srgbClr val="FFFFFF"/>
                </a:solidFill>
                <a:latin typeface="Arial"/>
                <a:ea typeface="Arial"/>
                <a:cs typeface="Arial"/>
                <a:sym typeface="Arial"/>
              </a:rPr>
              <a:t>Cassandra-1</a:t>
            </a:r>
            <a:endParaRPr lang="en" sz="1400" kern="0" dirty="0">
              <a:solidFill>
                <a:srgbClr val="FFFFFF"/>
              </a:solidFill>
              <a:latin typeface="Arial"/>
              <a:ea typeface="Arial"/>
              <a:cs typeface="Arial"/>
              <a:sym typeface="Arial"/>
            </a:endParaRPr>
          </a:p>
        </p:txBody>
      </p:sp>
      <p:sp>
        <p:nvSpPr>
          <p:cNvPr id="126" name="Shape 77"/>
          <p:cNvSpPr/>
          <p:nvPr/>
        </p:nvSpPr>
        <p:spPr>
          <a:xfrm>
            <a:off x="5844686" y="5107387"/>
            <a:ext cx="1248300" cy="275100"/>
          </a:xfrm>
          <a:prstGeom prst="roundRect">
            <a:avLst>
              <a:gd name="adj" fmla="val 16667"/>
            </a:avLst>
          </a:prstGeom>
          <a:solidFill>
            <a:srgbClr val="7030A0"/>
          </a:solidFill>
          <a:ln w="28575" cap="flat" cmpd="sng">
            <a:solidFill>
              <a:srgbClr val="7030A0"/>
            </a:solidFill>
            <a:prstDash val="solid"/>
            <a:round/>
            <a:headEnd type="none" w="med" len="med"/>
            <a:tailEnd type="none" w="med" len="med"/>
          </a:ln>
        </p:spPr>
        <p:txBody>
          <a:bodyPr wrap="square" lIns="91425" tIns="91425" rIns="91425" bIns="91425" anchor="ctr" anchorCtr="0">
            <a:noAutofit/>
          </a:bodyPr>
          <a:lstStyle/>
          <a:p>
            <a:pPr algn="ctr"/>
            <a:r>
              <a:rPr lang="en" sz="1400" kern="0" dirty="0">
                <a:solidFill>
                  <a:srgbClr val="FFFFFF"/>
                </a:solidFill>
                <a:latin typeface="Arial"/>
                <a:ea typeface="Arial"/>
                <a:cs typeface="Arial"/>
                <a:sym typeface="Arial"/>
              </a:rPr>
              <a:t>Cassandra</a:t>
            </a:r>
            <a:r>
              <a:rPr lang="en-US" sz="1400" kern="0" dirty="0">
                <a:solidFill>
                  <a:srgbClr val="FFFFFF"/>
                </a:solidFill>
                <a:latin typeface="Arial"/>
                <a:ea typeface="Arial"/>
                <a:cs typeface="Arial"/>
                <a:sym typeface="Arial"/>
              </a:rPr>
              <a:t>-2</a:t>
            </a:r>
            <a:endParaRPr lang="en" sz="1400" kern="0" dirty="0">
              <a:solidFill>
                <a:srgbClr val="FFFFFF"/>
              </a:solidFill>
              <a:latin typeface="Arial"/>
              <a:ea typeface="Arial"/>
              <a:cs typeface="Arial"/>
              <a:sym typeface="Arial"/>
            </a:endParaRPr>
          </a:p>
        </p:txBody>
      </p:sp>
      <p:sp>
        <p:nvSpPr>
          <p:cNvPr id="127" name="Shape 78"/>
          <p:cNvSpPr/>
          <p:nvPr/>
        </p:nvSpPr>
        <p:spPr>
          <a:xfrm>
            <a:off x="5844786" y="5441887"/>
            <a:ext cx="1248300" cy="275100"/>
          </a:xfrm>
          <a:prstGeom prst="roundRect">
            <a:avLst>
              <a:gd name="adj" fmla="val 16667"/>
            </a:avLst>
          </a:prstGeom>
          <a:solidFill>
            <a:srgbClr val="7030A0"/>
          </a:solidFill>
          <a:ln w="28575" cap="flat" cmpd="sng">
            <a:solidFill>
              <a:srgbClr val="7030A0"/>
            </a:solidFill>
            <a:prstDash val="solid"/>
            <a:round/>
            <a:headEnd type="none" w="med" len="med"/>
            <a:tailEnd type="none" w="med" len="med"/>
          </a:ln>
        </p:spPr>
        <p:txBody>
          <a:bodyPr wrap="square" lIns="91425" tIns="91425" rIns="91425" bIns="91425" anchor="ctr" anchorCtr="0">
            <a:noAutofit/>
          </a:bodyPr>
          <a:lstStyle/>
          <a:p>
            <a:pPr algn="ctr"/>
            <a:r>
              <a:rPr lang="en-US" sz="1400" kern="0" dirty="0">
                <a:solidFill>
                  <a:srgbClr val="FFFFFF"/>
                </a:solidFill>
                <a:latin typeface="Arial"/>
                <a:ea typeface="Arial"/>
                <a:cs typeface="Arial"/>
                <a:sym typeface="Arial"/>
              </a:rPr>
              <a:t>Cassandra-3</a:t>
            </a:r>
            <a:endParaRPr lang="en" sz="1400" kern="0" dirty="0">
              <a:solidFill>
                <a:srgbClr val="FFFFFF"/>
              </a:solidFill>
              <a:latin typeface="Arial"/>
              <a:ea typeface="Arial"/>
              <a:cs typeface="Arial"/>
              <a:sym typeface="Arial"/>
            </a:endParaRPr>
          </a:p>
        </p:txBody>
      </p:sp>
      <p:sp>
        <p:nvSpPr>
          <p:cNvPr id="128" name="Shape 64"/>
          <p:cNvSpPr/>
          <p:nvPr/>
        </p:nvSpPr>
        <p:spPr>
          <a:xfrm>
            <a:off x="2819400" y="4582500"/>
            <a:ext cx="4346400" cy="2046900"/>
          </a:xfrm>
          <a:prstGeom prst="rect">
            <a:avLst/>
          </a:prstGeom>
          <a:solidFill>
            <a:srgbClr val="F3F3F3"/>
          </a:solidFill>
          <a:ln w="28575" cap="flat" cmpd="sng">
            <a:solidFill>
              <a:srgbClr val="1C4587"/>
            </a:solidFill>
            <a:prstDash val="solid"/>
            <a:round/>
            <a:headEnd type="none" w="med" len="med"/>
            <a:tailEnd type="none" w="med" len="med"/>
          </a:ln>
          <a:effectLst>
            <a:outerShdw blurRad="63500" sx="102000" sy="102000" algn="ctr" rotWithShape="0">
              <a:prstClr val="black">
                <a:alpha val="40000"/>
              </a:prstClr>
            </a:outerShdw>
          </a:effectLst>
        </p:spPr>
        <p:txBody>
          <a:bodyPr wrap="square"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129" name="Shape 65"/>
          <p:cNvSpPr/>
          <p:nvPr/>
        </p:nvSpPr>
        <p:spPr>
          <a:xfrm>
            <a:off x="2819400" y="6208025"/>
            <a:ext cx="4346400" cy="419700"/>
          </a:xfrm>
          <a:prstGeom prst="rect">
            <a:avLst/>
          </a:prstGeom>
          <a:solidFill>
            <a:srgbClr val="0B5394"/>
          </a:solidFill>
          <a:ln>
            <a:noFill/>
          </a:ln>
          <a:effectLst>
            <a:outerShdw blurRad="63500" sx="102000" sy="102000" algn="ctr" rotWithShape="0">
              <a:prstClr val="black">
                <a:alpha val="40000"/>
              </a:prstClr>
            </a:outerShdw>
          </a:effectLst>
        </p:spPr>
        <p:txBody>
          <a:bodyPr wrap="square" lIns="91425" tIns="91425" rIns="91425" bIns="91425" anchor="ctr" anchorCtr="0">
            <a:noAutofit/>
          </a:bodyPr>
          <a:lstStyle/>
          <a:p>
            <a:pPr algn="ctr"/>
            <a:r>
              <a:rPr lang="en-US" sz="1200" dirty="0">
                <a:solidFill>
                  <a:srgbClr val="FFFFFF"/>
                </a:solidFill>
                <a:latin typeface="Arial" charset="0"/>
              </a:rPr>
              <a:t>Worker Nodes with Portworx + Kubernetes</a:t>
            </a:r>
            <a:endParaRPr lang="en-US" sz="1200" dirty="0"/>
          </a:p>
          <a:p>
            <a:pPr algn="ctr"/>
            <a:r>
              <a:rPr lang="en-US" sz="1200" dirty="0">
                <a:solidFill>
                  <a:srgbClr val="FFFFFF"/>
                </a:solidFill>
                <a:latin typeface="Arial" charset="0"/>
              </a:rPr>
              <a:t>(HPE Synergy 480 Gen10)</a:t>
            </a:r>
            <a:endParaRPr lang="en-US" sz="1200" dirty="0"/>
          </a:p>
        </p:txBody>
      </p:sp>
      <p:sp>
        <p:nvSpPr>
          <p:cNvPr id="130" name="Shape 66"/>
          <p:cNvSpPr/>
          <p:nvPr/>
        </p:nvSpPr>
        <p:spPr>
          <a:xfrm>
            <a:off x="2973425" y="5011000"/>
            <a:ext cx="783600" cy="275100"/>
          </a:xfrm>
          <a:prstGeom prst="roundRect">
            <a:avLst>
              <a:gd name="adj" fmla="val 16667"/>
            </a:avLst>
          </a:prstGeom>
          <a:solidFill>
            <a:srgbClr val="1C4587"/>
          </a:solidFill>
          <a:ln w="28575" cap="flat" cmpd="sng">
            <a:solidFill>
              <a:srgbClr val="1C4587"/>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kublet</a:t>
            </a:r>
          </a:p>
        </p:txBody>
      </p:sp>
      <p:sp>
        <p:nvSpPr>
          <p:cNvPr id="131" name="Shape 67"/>
          <p:cNvSpPr/>
          <p:nvPr/>
        </p:nvSpPr>
        <p:spPr>
          <a:xfrm>
            <a:off x="2973425" y="5349286"/>
            <a:ext cx="1680900" cy="275100"/>
          </a:xfrm>
          <a:prstGeom prst="roundRect">
            <a:avLst>
              <a:gd name="adj" fmla="val 16667"/>
            </a:avLst>
          </a:prstGeom>
          <a:solidFill>
            <a:srgbClr val="1C4587"/>
          </a:solidFill>
          <a:ln w="28575" cap="flat" cmpd="sng">
            <a:solidFill>
              <a:srgbClr val="1C4587"/>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kube-proxy</a:t>
            </a:r>
          </a:p>
        </p:txBody>
      </p:sp>
      <p:sp>
        <p:nvSpPr>
          <p:cNvPr id="132" name="Shape 68"/>
          <p:cNvSpPr/>
          <p:nvPr/>
        </p:nvSpPr>
        <p:spPr>
          <a:xfrm>
            <a:off x="3811625" y="5011000"/>
            <a:ext cx="842700" cy="275100"/>
          </a:xfrm>
          <a:prstGeom prst="roundRect">
            <a:avLst>
              <a:gd name="adj" fmla="val 16667"/>
            </a:avLst>
          </a:prstGeom>
          <a:solidFill>
            <a:srgbClr val="1C4587"/>
          </a:solidFill>
          <a:ln w="28575" cap="flat" cmpd="sng">
            <a:solidFill>
              <a:srgbClr val="1C4587"/>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Docker</a:t>
            </a:r>
          </a:p>
        </p:txBody>
      </p:sp>
      <p:sp>
        <p:nvSpPr>
          <p:cNvPr id="133" name="Shape 69"/>
          <p:cNvSpPr/>
          <p:nvPr/>
        </p:nvSpPr>
        <p:spPr>
          <a:xfrm>
            <a:off x="2889075" y="4731550"/>
            <a:ext cx="2727300" cy="972175"/>
          </a:xfrm>
          <a:prstGeom prst="roundRect">
            <a:avLst>
              <a:gd name="adj" fmla="val 6358"/>
            </a:avLst>
          </a:prstGeom>
          <a:noFill/>
          <a:ln w="9525" cap="flat" cmpd="sng">
            <a:solidFill>
              <a:srgbClr val="7F7F7F"/>
            </a:solidFill>
            <a:prstDash val="dash"/>
            <a:miter lim="8000"/>
            <a:headEnd type="none" w="med" len="med"/>
            <a:tailEnd type="none" w="med" len="med"/>
          </a:ln>
        </p:spPr>
        <p:txBody>
          <a:bodyPr wrap="square" lIns="91425" tIns="45700" rIns="91425" bIns="45700" anchor="ctr" anchorCtr="0">
            <a:noAutofit/>
          </a:bodyPr>
          <a:lstStyle/>
          <a:p>
            <a:pPr algn="ctr"/>
            <a:endParaRPr kern="0">
              <a:solidFill>
                <a:srgbClr val="FFFFFF"/>
              </a:solidFill>
              <a:latin typeface="Calibri"/>
              <a:ea typeface="Calibri"/>
              <a:cs typeface="Calibri"/>
              <a:sym typeface="Calibri"/>
            </a:endParaRPr>
          </a:p>
        </p:txBody>
      </p:sp>
      <p:sp>
        <p:nvSpPr>
          <p:cNvPr id="134" name="Shape 70"/>
          <p:cNvSpPr/>
          <p:nvPr/>
        </p:nvSpPr>
        <p:spPr>
          <a:xfrm>
            <a:off x="2973425" y="5763750"/>
            <a:ext cx="1680900" cy="275100"/>
          </a:xfrm>
          <a:prstGeom prst="roundRect">
            <a:avLst>
              <a:gd name="adj" fmla="val 16667"/>
            </a:avLst>
          </a:prstGeom>
          <a:solidFill>
            <a:srgbClr val="E66000"/>
          </a:solidFill>
          <a:ln w="28575" cap="flat" cmpd="sng">
            <a:solidFill>
              <a:srgbClr val="E66000"/>
            </a:solidFill>
            <a:prstDash val="solid"/>
            <a:round/>
            <a:headEnd type="none" w="med" len="med"/>
            <a:tailEnd type="none" w="med" len="med"/>
          </a:ln>
        </p:spPr>
        <p:txBody>
          <a:bodyPr wrap="square" lIns="91425" tIns="91425" rIns="91425" bIns="91425" anchor="ctr" anchorCtr="0">
            <a:noAutofit/>
          </a:bodyPr>
          <a:lstStyle/>
          <a:p>
            <a:pPr algn="ctr"/>
            <a:r>
              <a:rPr lang="en" sz="1400" kern="0">
                <a:solidFill>
                  <a:srgbClr val="FFFFFF"/>
                </a:solidFill>
                <a:latin typeface="Arial"/>
                <a:ea typeface="Arial"/>
                <a:cs typeface="Arial"/>
                <a:sym typeface="Arial"/>
              </a:rPr>
              <a:t>PX-Enterprise</a:t>
            </a:r>
          </a:p>
        </p:txBody>
      </p:sp>
      <p:sp>
        <p:nvSpPr>
          <p:cNvPr id="135" name="Shape 71"/>
          <p:cNvSpPr/>
          <p:nvPr/>
        </p:nvSpPr>
        <p:spPr>
          <a:xfrm>
            <a:off x="2889075" y="5701650"/>
            <a:ext cx="2727300" cy="419700"/>
          </a:xfrm>
          <a:prstGeom prst="roundRect">
            <a:avLst>
              <a:gd name="adj" fmla="val 6358"/>
            </a:avLst>
          </a:prstGeom>
          <a:noFill/>
          <a:ln w="9525" cap="flat" cmpd="sng">
            <a:solidFill>
              <a:srgbClr val="7F7F7F"/>
            </a:solidFill>
            <a:prstDash val="dash"/>
            <a:miter lim="8000"/>
            <a:headEnd type="none" w="med" len="med"/>
            <a:tailEnd type="none" w="med" len="med"/>
          </a:ln>
        </p:spPr>
        <p:txBody>
          <a:bodyPr wrap="square" lIns="91425" tIns="45700" rIns="91425" bIns="45700" anchor="ctr" anchorCtr="0">
            <a:noAutofit/>
          </a:bodyPr>
          <a:lstStyle/>
          <a:p>
            <a:pPr algn="ctr"/>
            <a:endParaRPr kern="0">
              <a:solidFill>
                <a:srgbClr val="FFFFFF"/>
              </a:solidFill>
              <a:latin typeface="Calibri"/>
              <a:ea typeface="Calibri"/>
              <a:cs typeface="Calibri"/>
              <a:sym typeface="Calibri"/>
            </a:endParaRPr>
          </a:p>
        </p:txBody>
      </p:sp>
      <p:sp>
        <p:nvSpPr>
          <p:cNvPr id="136" name="Shape 72"/>
          <p:cNvSpPr txBox="1"/>
          <p:nvPr/>
        </p:nvSpPr>
        <p:spPr>
          <a:xfrm>
            <a:off x="4688692" y="5117300"/>
            <a:ext cx="1004700" cy="243000"/>
          </a:xfrm>
          <a:prstGeom prst="rect">
            <a:avLst/>
          </a:prstGeom>
          <a:noFill/>
          <a:ln>
            <a:noFill/>
          </a:ln>
        </p:spPr>
        <p:txBody>
          <a:bodyPr wrap="square" lIns="91425" tIns="91425" rIns="91425" bIns="91425" anchor="t" anchorCtr="0">
            <a:noAutofit/>
          </a:bodyPr>
          <a:lstStyle/>
          <a:p>
            <a:pPr algn="ctr"/>
            <a:r>
              <a:rPr lang="en" sz="1400" kern="0">
                <a:solidFill>
                  <a:srgbClr val="666666"/>
                </a:solidFill>
                <a:latin typeface="Arial"/>
                <a:ea typeface="Arial"/>
                <a:cs typeface="Arial"/>
                <a:sym typeface="Arial"/>
              </a:rPr>
              <a:t>compute</a:t>
            </a:r>
          </a:p>
        </p:txBody>
      </p:sp>
      <p:sp>
        <p:nvSpPr>
          <p:cNvPr id="137" name="Shape 73"/>
          <p:cNvSpPr txBox="1"/>
          <p:nvPr/>
        </p:nvSpPr>
        <p:spPr>
          <a:xfrm>
            <a:off x="4688692" y="5799025"/>
            <a:ext cx="1004700" cy="243000"/>
          </a:xfrm>
          <a:prstGeom prst="rect">
            <a:avLst/>
          </a:prstGeom>
          <a:noFill/>
          <a:ln>
            <a:noFill/>
          </a:ln>
        </p:spPr>
        <p:txBody>
          <a:bodyPr wrap="square" lIns="91425" tIns="91425" rIns="91425" bIns="91425" anchor="ctr" anchorCtr="0">
            <a:noAutofit/>
          </a:bodyPr>
          <a:lstStyle/>
          <a:p>
            <a:pPr algn="ctr"/>
            <a:r>
              <a:rPr lang="en" sz="1400" kern="0" dirty="0">
                <a:solidFill>
                  <a:srgbClr val="666666"/>
                </a:solidFill>
                <a:latin typeface="Arial"/>
                <a:ea typeface="Arial"/>
                <a:cs typeface="Arial"/>
                <a:sym typeface="Arial"/>
              </a:rPr>
              <a:t>data</a:t>
            </a:r>
          </a:p>
        </p:txBody>
      </p:sp>
      <p:sp>
        <p:nvSpPr>
          <p:cNvPr id="138" name="Shape 74"/>
          <p:cNvSpPr/>
          <p:nvPr/>
        </p:nvSpPr>
        <p:spPr>
          <a:xfrm>
            <a:off x="5616500" y="4733225"/>
            <a:ext cx="1429500" cy="1388100"/>
          </a:xfrm>
          <a:prstGeom prst="roundRect">
            <a:avLst>
              <a:gd name="adj" fmla="val 6358"/>
            </a:avLst>
          </a:prstGeom>
          <a:noFill/>
          <a:ln w="9525" cap="flat" cmpd="sng">
            <a:solidFill>
              <a:srgbClr val="7F7F7F"/>
            </a:solidFill>
            <a:prstDash val="dash"/>
            <a:miter lim="8000"/>
            <a:headEnd type="none" w="med" len="med"/>
            <a:tailEnd type="none" w="med" len="med"/>
          </a:ln>
        </p:spPr>
        <p:txBody>
          <a:bodyPr wrap="square" lIns="91425" tIns="45700" rIns="91425" bIns="45700" anchor="ctr" anchorCtr="0">
            <a:noAutofit/>
          </a:bodyPr>
          <a:lstStyle/>
          <a:p>
            <a:pPr algn="ctr"/>
            <a:endParaRPr kern="0">
              <a:solidFill>
                <a:srgbClr val="FFFFFF"/>
              </a:solidFill>
              <a:latin typeface="Calibri"/>
              <a:ea typeface="Calibri"/>
              <a:cs typeface="Calibri"/>
              <a:sym typeface="Calibri"/>
            </a:endParaRPr>
          </a:p>
        </p:txBody>
      </p:sp>
      <p:sp>
        <p:nvSpPr>
          <p:cNvPr id="139" name="Shape 75"/>
          <p:cNvSpPr txBox="1"/>
          <p:nvPr/>
        </p:nvSpPr>
        <p:spPr>
          <a:xfrm>
            <a:off x="5905967" y="5860628"/>
            <a:ext cx="1004700" cy="243000"/>
          </a:xfrm>
          <a:prstGeom prst="rect">
            <a:avLst/>
          </a:prstGeom>
          <a:noFill/>
          <a:ln>
            <a:noFill/>
          </a:ln>
        </p:spPr>
        <p:txBody>
          <a:bodyPr wrap="square" lIns="91425" tIns="91425" rIns="91425" bIns="91425" anchor="ctr" anchorCtr="0">
            <a:noAutofit/>
          </a:bodyPr>
          <a:lstStyle/>
          <a:p>
            <a:pPr algn="ctr"/>
            <a:r>
              <a:rPr lang="en" sz="1400" kern="0">
                <a:solidFill>
                  <a:srgbClr val="666666"/>
                </a:solidFill>
                <a:latin typeface="Arial"/>
                <a:ea typeface="Arial"/>
                <a:cs typeface="Arial"/>
                <a:sym typeface="Arial"/>
              </a:rPr>
              <a:t>apps</a:t>
            </a:r>
          </a:p>
        </p:txBody>
      </p:sp>
      <p:sp>
        <p:nvSpPr>
          <p:cNvPr id="140" name="Shape 76"/>
          <p:cNvSpPr/>
          <p:nvPr/>
        </p:nvSpPr>
        <p:spPr>
          <a:xfrm>
            <a:off x="5724661" y="4934800"/>
            <a:ext cx="1248300" cy="275100"/>
          </a:xfrm>
          <a:prstGeom prst="roundRect">
            <a:avLst>
              <a:gd name="adj" fmla="val 16667"/>
            </a:avLst>
          </a:prstGeom>
          <a:solidFill>
            <a:srgbClr val="7030A0"/>
          </a:solidFill>
          <a:ln w="28575" cap="flat" cmpd="sng">
            <a:solidFill>
              <a:srgbClr val="7030A0"/>
            </a:solidFill>
            <a:prstDash val="solid"/>
            <a:round/>
            <a:headEnd type="none" w="med" len="med"/>
            <a:tailEnd type="none" w="med" len="med"/>
          </a:ln>
        </p:spPr>
        <p:txBody>
          <a:bodyPr wrap="square" lIns="91425" tIns="91425" rIns="91425" bIns="91425" anchor="ctr" anchorCtr="0">
            <a:noAutofit/>
          </a:bodyPr>
          <a:lstStyle/>
          <a:p>
            <a:pPr algn="ctr"/>
            <a:r>
              <a:rPr lang="en-US" sz="1400" kern="0" dirty="0">
                <a:solidFill>
                  <a:srgbClr val="FFFFFF"/>
                </a:solidFill>
                <a:latin typeface="Arial"/>
                <a:ea typeface="Arial"/>
                <a:cs typeface="Arial"/>
                <a:sym typeface="Arial"/>
              </a:rPr>
              <a:t>Cassandra-1</a:t>
            </a:r>
            <a:endParaRPr lang="en" sz="1400" kern="0" dirty="0">
              <a:solidFill>
                <a:srgbClr val="FFFFFF"/>
              </a:solidFill>
              <a:latin typeface="Arial"/>
              <a:ea typeface="Arial"/>
              <a:cs typeface="Arial"/>
              <a:sym typeface="Arial"/>
            </a:endParaRPr>
          </a:p>
        </p:txBody>
      </p:sp>
      <p:sp>
        <p:nvSpPr>
          <p:cNvPr id="141" name="Shape 77"/>
          <p:cNvSpPr/>
          <p:nvPr/>
        </p:nvSpPr>
        <p:spPr>
          <a:xfrm>
            <a:off x="5724886" y="5265625"/>
            <a:ext cx="1248300" cy="275100"/>
          </a:xfrm>
          <a:prstGeom prst="roundRect">
            <a:avLst>
              <a:gd name="adj" fmla="val 16667"/>
            </a:avLst>
          </a:prstGeom>
          <a:solidFill>
            <a:srgbClr val="7030A0"/>
          </a:solidFill>
          <a:ln w="28575" cap="flat" cmpd="sng">
            <a:solidFill>
              <a:srgbClr val="7030A0"/>
            </a:solidFill>
            <a:prstDash val="solid"/>
            <a:round/>
            <a:headEnd type="none" w="med" len="med"/>
            <a:tailEnd type="none" w="med" len="med"/>
          </a:ln>
        </p:spPr>
        <p:txBody>
          <a:bodyPr wrap="square" lIns="91425" tIns="91425" rIns="91425" bIns="91425" anchor="ctr" anchorCtr="0">
            <a:noAutofit/>
          </a:bodyPr>
          <a:lstStyle/>
          <a:p>
            <a:pPr algn="ctr"/>
            <a:r>
              <a:rPr lang="en" sz="1400" kern="0" dirty="0">
                <a:solidFill>
                  <a:srgbClr val="FFFFFF"/>
                </a:solidFill>
                <a:latin typeface="Arial"/>
                <a:ea typeface="Arial"/>
                <a:cs typeface="Arial"/>
                <a:sym typeface="Arial"/>
              </a:rPr>
              <a:t>Cassandra</a:t>
            </a:r>
            <a:r>
              <a:rPr lang="en-US" sz="1400" kern="0" dirty="0">
                <a:solidFill>
                  <a:srgbClr val="FFFFFF"/>
                </a:solidFill>
                <a:latin typeface="Arial"/>
                <a:ea typeface="Arial"/>
                <a:cs typeface="Arial"/>
                <a:sym typeface="Arial"/>
              </a:rPr>
              <a:t>-2</a:t>
            </a:r>
            <a:endParaRPr lang="en" sz="1400" kern="0" dirty="0">
              <a:solidFill>
                <a:srgbClr val="FFFFFF"/>
              </a:solidFill>
              <a:latin typeface="Arial"/>
              <a:ea typeface="Arial"/>
              <a:cs typeface="Arial"/>
              <a:sym typeface="Arial"/>
            </a:endParaRPr>
          </a:p>
        </p:txBody>
      </p:sp>
      <p:sp>
        <p:nvSpPr>
          <p:cNvPr id="142" name="Shape 78"/>
          <p:cNvSpPr/>
          <p:nvPr/>
        </p:nvSpPr>
        <p:spPr>
          <a:xfrm>
            <a:off x="5724986" y="5600125"/>
            <a:ext cx="1248300" cy="275100"/>
          </a:xfrm>
          <a:prstGeom prst="roundRect">
            <a:avLst>
              <a:gd name="adj" fmla="val 16667"/>
            </a:avLst>
          </a:prstGeom>
          <a:solidFill>
            <a:srgbClr val="7030A0"/>
          </a:solidFill>
          <a:ln w="28575" cap="flat" cmpd="sng">
            <a:solidFill>
              <a:srgbClr val="7030A0"/>
            </a:solidFill>
            <a:prstDash val="solid"/>
            <a:round/>
            <a:headEnd type="none" w="med" len="med"/>
            <a:tailEnd type="none" w="med" len="med"/>
          </a:ln>
        </p:spPr>
        <p:txBody>
          <a:bodyPr wrap="square" lIns="91425" tIns="91425" rIns="91425" bIns="91425" anchor="ctr" anchorCtr="0">
            <a:noAutofit/>
          </a:bodyPr>
          <a:lstStyle/>
          <a:p>
            <a:pPr algn="ctr"/>
            <a:r>
              <a:rPr lang="en-US" sz="1400" kern="0" dirty="0">
                <a:solidFill>
                  <a:srgbClr val="FFFFFF"/>
                </a:solidFill>
                <a:latin typeface="Arial"/>
                <a:ea typeface="Arial"/>
                <a:cs typeface="Arial"/>
                <a:sym typeface="Arial"/>
              </a:rPr>
              <a:t>Cassandra-3</a:t>
            </a:r>
            <a:endParaRPr lang="en" sz="1400" kern="0" dirty="0">
              <a:solidFill>
                <a:srgbClr val="FFFFFF"/>
              </a:solidFill>
              <a:latin typeface="Arial"/>
              <a:ea typeface="Arial"/>
              <a:cs typeface="Arial"/>
              <a:sym typeface="Arial"/>
            </a:endParaRPr>
          </a:p>
        </p:txBody>
      </p:sp>
      <p:sp>
        <p:nvSpPr>
          <p:cNvPr id="143" name="Rectangle 142"/>
          <p:cNvSpPr/>
          <p:nvPr/>
        </p:nvSpPr>
        <p:spPr>
          <a:xfrm>
            <a:off x="840053" y="3201563"/>
            <a:ext cx="4570147" cy="7608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600" i="1" dirty="0">
                <a:solidFill>
                  <a:schemeClr val="tx1"/>
                </a:solidFill>
              </a:rPr>
              <a:t>Cassandra deployed and managed as a </a:t>
            </a:r>
            <a:r>
              <a:rPr lang="en-US" sz="1600" i="1" dirty="0" err="1">
                <a:solidFill>
                  <a:schemeClr val="tx1"/>
                </a:solidFill>
              </a:rPr>
              <a:t>StatefulSet</a:t>
            </a:r>
            <a:r>
              <a:rPr lang="en-US" sz="1600" i="1" dirty="0">
                <a:solidFill>
                  <a:schemeClr val="tx1"/>
                </a:solidFill>
              </a:rPr>
              <a:t> and visible in the Kubernetes dashboard</a:t>
            </a:r>
          </a:p>
        </p:txBody>
      </p:sp>
      <p:sp>
        <p:nvSpPr>
          <p:cNvPr id="144" name="Rectangle 143"/>
          <p:cNvSpPr/>
          <p:nvPr/>
        </p:nvSpPr>
        <p:spPr>
          <a:xfrm>
            <a:off x="6869757" y="3201563"/>
            <a:ext cx="4843115" cy="6866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600" i="1" dirty="0">
                <a:solidFill>
                  <a:schemeClr val="tx1"/>
                </a:solidFill>
              </a:rPr>
              <a:t>Portworx volumes dynamically created with application deployments and visible from the management console</a:t>
            </a:r>
          </a:p>
        </p:txBody>
      </p:sp>
      <p:pic>
        <p:nvPicPr>
          <p:cNvPr id="1026" name="Picture 2" descr="https://lh4.googleusercontent.com/AjR0aL_OI7kz7Y_RUYv_ltL2y2asC2ZQQkp4tzS2QrL9EDYoCaOqTdcm__2lQp0YWd7Q4jg_gM5V7KUdCdyO5BqIsNwoF__Y192FOQJHbg2C5-PguvbW6gTOKpJOrZFoFmIYF2e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5909" y="1087613"/>
            <a:ext cx="5166691" cy="1920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nabridged- Portworx.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430161" y="1087613"/>
            <a:ext cx="3498200" cy="19677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65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dk1"/>
                </a:solidFill>
                <a:latin typeface="Arial"/>
                <a:ea typeface="Arial"/>
                <a:cs typeface="Arial"/>
              </a:rPr>
              <a:t>Kubernetes and Portworx configuration on HPE Synergy</a:t>
            </a:r>
          </a:p>
        </p:txBody>
      </p:sp>
      <p:pic>
        <p:nvPicPr>
          <p:cNvPr id="20" name="Picture 19"/>
          <p:cNvPicPr>
            <a:picLocks noChangeAspect="1"/>
          </p:cNvPicPr>
          <p:nvPr/>
        </p:nvPicPr>
        <p:blipFill>
          <a:blip r:embed="rId3"/>
          <a:stretch>
            <a:fillRect/>
          </a:stretch>
        </p:blipFill>
        <p:spPr>
          <a:xfrm>
            <a:off x="612456" y="1207699"/>
            <a:ext cx="9377732" cy="5349192"/>
          </a:xfrm>
          <a:prstGeom prst="rect">
            <a:avLst/>
          </a:prstGeom>
        </p:spPr>
      </p:pic>
    </p:spTree>
    <p:extLst>
      <p:ext uri="{BB962C8B-B14F-4D97-AF65-F5344CB8AC3E}">
        <p14:creationId xmlns:p14="http://schemas.microsoft.com/office/powerpoint/2010/main" val="23109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dirty="0"/>
              <a:t>K8s Overview</a:t>
            </a:r>
            <a:endParaRPr dirty="0"/>
          </a:p>
        </p:txBody>
      </p:sp>
      <p:pic>
        <p:nvPicPr>
          <p:cNvPr id="2" name="Content Placeholder 1"/>
          <p:cNvPicPr>
            <a:picLocks noGrp="1" noChangeAspect="1"/>
          </p:cNvPicPr>
          <p:nvPr>
            <p:ph idx="1"/>
          </p:nvPr>
        </p:nvPicPr>
        <p:blipFill>
          <a:blip r:embed="rId3"/>
          <a:stretch>
            <a:fillRect/>
          </a:stretch>
        </p:blipFill>
        <p:spPr>
          <a:xfrm>
            <a:off x="6000383" y="1066800"/>
            <a:ext cx="5782535" cy="3200400"/>
          </a:xfrm>
          <a:prstGeom prst="rect">
            <a:avLst/>
          </a:prstGeom>
        </p:spPr>
      </p:pic>
      <p:sp>
        <p:nvSpPr>
          <p:cNvPr id="127" name="Shape 127"/>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fld id="{00000000-1234-1234-1234-123412341234}" type="slidenum">
              <a:rPr lang="en"/>
              <a:pPr/>
              <a:t>22</a:t>
            </a:fld>
            <a:endParaRPr/>
          </a:p>
        </p:txBody>
      </p:sp>
      <p:pic>
        <p:nvPicPr>
          <p:cNvPr id="3" name="Picture 2"/>
          <p:cNvPicPr>
            <a:picLocks noChangeAspect="1"/>
          </p:cNvPicPr>
          <p:nvPr/>
        </p:nvPicPr>
        <p:blipFill>
          <a:blip r:embed="rId4"/>
          <a:stretch>
            <a:fillRect/>
          </a:stretch>
        </p:blipFill>
        <p:spPr>
          <a:xfrm>
            <a:off x="812975" y="1066800"/>
            <a:ext cx="5081416" cy="3886200"/>
          </a:xfrm>
          <a:prstGeom prst="rect">
            <a:avLst/>
          </a:prstGeom>
          <a:ln>
            <a:solidFill>
              <a:schemeClr val="tx1"/>
            </a:solidFill>
            <a:prstDash val="sysDot"/>
          </a:ln>
        </p:spPr>
      </p:pic>
    </p:spTree>
    <p:extLst>
      <p:ext uri="{BB962C8B-B14F-4D97-AF65-F5344CB8AC3E}">
        <p14:creationId xmlns:p14="http://schemas.microsoft.com/office/powerpoint/2010/main" val="207098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dirty="0"/>
              <a:t>K8s Overview</a:t>
            </a:r>
            <a:endParaRPr dirty="0"/>
          </a:p>
        </p:txBody>
      </p:sp>
      <p:sp>
        <p:nvSpPr>
          <p:cNvPr id="127" name="Shape 127"/>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fld id="{00000000-1234-1234-1234-123412341234}" type="slidenum">
              <a:rPr lang="en"/>
              <a:pPr/>
              <a:t>23</a:t>
            </a:fld>
            <a:endParaRPr/>
          </a:p>
        </p:txBody>
      </p:sp>
      <p:pic>
        <p:nvPicPr>
          <p:cNvPr id="7" name="Picture 6"/>
          <p:cNvPicPr>
            <a:picLocks noChangeAspect="1"/>
          </p:cNvPicPr>
          <p:nvPr/>
        </p:nvPicPr>
        <p:blipFill>
          <a:blip r:embed="rId3"/>
          <a:stretch>
            <a:fillRect/>
          </a:stretch>
        </p:blipFill>
        <p:spPr>
          <a:xfrm>
            <a:off x="533400" y="1295400"/>
            <a:ext cx="5686853" cy="3414108"/>
          </a:xfrm>
          <a:prstGeom prst="rect">
            <a:avLst/>
          </a:prstGeom>
        </p:spPr>
      </p:pic>
      <p:pic>
        <p:nvPicPr>
          <p:cNvPr id="5" name="Picture 4"/>
          <p:cNvPicPr>
            <a:picLocks noChangeAspect="1"/>
          </p:cNvPicPr>
          <p:nvPr/>
        </p:nvPicPr>
        <p:blipFill>
          <a:blip r:embed="rId4"/>
          <a:stretch>
            <a:fillRect/>
          </a:stretch>
        </p:blipFill>
        <p:spPr>
          <a:xfrm>
            <a:off x="6300223" y="1143000"/>
            <a:ext cx="5556112" cy="2895600"/>
          </a:xfrm>
          <a:prstGeom prst="rect">
            <a:avLst/>
          </a:prstGeom>
        </p:spPr>
      </p:pic>
    </p:spTree>
    <p:extLst>
      <p:ext uri="{BB962C8B-B14F-4D97-AF65-F5344CB8AC3E}">
        <p14:creationId xmlns:p14="http://schemas.microsoft.com/office/powerpoint/2010/main" val="339340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spcBef>
                <a:spcPts val="0"/>
              </a:spcBef>
            </a:pPr>
            <a:r>
              <a:rPr lang="en"/>
              <a:t>Portworx is a distributed block-storage solution... </a:t>
            </a:r>
            <a:endParaRPr/>
          </a:p>
          <a:p>
            <a:pPr>
              <a:spcBef>
                <a:spcPts val="0"/>
              </a:spcBef>
            </a:pPr>
            <a:endParaRPr/>
          </a:p>
        </p:txBody>
      </p:sp>
      <p:sp>
        <p:nvSpPr>
          <p:cNvPr id="133" name="Shape 133"/>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pPr>
              <a:buClr>
                <a:srgbClr val="000000"/>
              </a:buClr>
              <a:buSzPts val="1100"/>
            </a:pPr>
            <a:fld id="{00000000-1234-1234-1234-123412341234}" type="slidenum">
              <a:rPr lang="en"/>
              <a:pPr>
                <a:buClr>
                  <a:srgbClr val="000000"/>
                </a:buClr>
                <a:buSzPts val="1100"/>
              </a:pPr>
              <a:t>24</a:t>
            </a:fld>
            <a:endParaRPr/>
          </a:p>
        </p:txBody>
      </p:sp>
      <p:grpSp>
        <p:nvGrpSpPr>
          <p:cNvPr id="134" name="Shape 134"/>
          <p:cNvGrpSpPr/>
          <p:nvPr/>
        </p:nvGrpSpPr>
        <p:grpSpPr>
          <a:xfrm>
            <a:off x="5245319" y="1317468"/>
            <a:ext cx="6236000" cy="4353033"/>
            <a:chOff x="3781589" y="988100"/>
            <a:chExt cx="4677000" cy="3264775"/>
          </a:xfrm>
        </p:grpSpPr>
        <p:sp>
          <p:nvSpPr>
            <p:cNvPr id="135" name="Shape 135"/>
            <p:cNvSpPr/>
            <p:nvPr/>
          </p:nvSpPr>
          <p:spPr>
            <a:xfrm>
              <a:off x="3781589" y="1473975"/>
              <a:ext cx="4677000" cy="2778900"/>
            </a:xfrm>
            <a:prstGeom prst="roundRect">
              <a:avLst>
                <a:gd name="adj" fmla="val 0"/>
              </a:avLst>
            </a:prstGeom>
            <a:solidFill>
              <a:srgbClr val="D9D9D9"/>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36" name="Shape 136"/>
            <p:cNvSpPr/>
            <p:nvPr/>
          </p:nvSpPr>
          <p:spPr>
            <a:xfrm>
              <a:off x="3942975" y="1634925"/>
              <a:ext cx="925800" cy="2457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37" name="Shape 137"/>
            <p:cNvSpPr/>
            <p:nvPr/>
          </p:nvSpPr>
          <p:spPr>
            <a:xfrm>
              <a:off x="5066458" y="1634925"/>
              <a:ext cx="925800" cy="2457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38" name="Shape 138"/>
            <p:cNvSpPr/>
            <p:nvPr/>
          </p:nvSpPr>
          <p:spPr>
            <a:xfrm>
              <a:off x="6189941" y="1634925"/>
              <a:ext cx="925800" cy="2457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39" name="Shape 139"/>
            <p:cNvSpPr/>
            <p:nvPr/>
          </p:nvSpPr>
          <p:spPr>
            <a:xfrm>
              <a:off x="7313424" y="1634925"/>
              <a:ext cx="925800" cy="2457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40" name="Shape 140"/>
            <p:cNvSpPr/>
            <p:nvPr/>
          </p:nvSpPr>
          <p:spPr>
            <a:xfrm>
              <a:off x="3781589" y="988100"/>
              <a:ext cx="4677000" cy="572700"/>
            </a:xfrm>
            <a:prstGeom prst="roundRect">
              <a:avLst>
                <a:gd name="adj" fmla="val 0"/>
              </a:avLst>
            </a:prstGeom>
            <a:noFill/>
            <a:ln>
              <a:noFill/>
            </a:ln>
          </p:spPr>
          <p:txBody>
            <a:bodyPr spcFirstLastPara="1" wrap="square" lIns="121900" tIns="121900" rIns="121900" bIns="121900" anchor="ctr" anchorCtr="0">
              <a:noAutofit/>
            </a:bodyPr>
            <a:lstStyle/>
            <a:p>
              <a:pPr algn="ctr"/>
              <a:r>
                <a:rPr lang="en" sz="2400" b="1">
                  <a:solidFill>
                    <a:srgbClr val="666666"/>
                  </a:solidFill>
                  <a:latin typeface="Roboto"/>
                  <a:ea typeface="Roboto"/>
                  <a:cs typeface="Roboto"/>
                  <a:sym typeface="Roboto"/>
                </a:rPr>
                <a:t>Distributed Block Storage</a:t>
              </a:r>
              <a:endParaRPr sz="2400" b="1">
                <a:solidFill>
                  <a:srgbClr val="666666"/>
                </a:solidFill>
                <a:latin typeface="Roboto"/>
                <a:ea typeface="Roboto"/>
                <a:cs typeface="Roboto"/>
                <a:sym typeface="Roboto"/>
              </a:endParaRPr>
            </a:p>
          </p:txBody>
        </p:sp>
        <p:sp>
          <p:nvSpPr>
            <p:cNvPr id="141" name="Shape 141"/>
            <p:cNvSpPr/>
            <p:nvPr/>
          </p:nvSpPr>
          <p:spPr>
            <a:xfrm>
              <a:off x="4549200" y="3450325"/>
              <a:ext cx="180000" cy="18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42" name="Shape 142"/>
            <p:cNvSpPr/>
            <p:nvPr/>
          </p:nvSpPr>
          <p:spPr>
            <a:xfrm>
              <a:off x="4238675" y="2101000"/>
              <a:ext cx="180000" cy="18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43" name="Shape 143"/>
            <p:cNvSpPr/>
            <p:nvPr/>
          </p:nvSpPr>
          <p:spPr>
            <a:xfrm>
              <a:off x="5350963" y="3630325"/>
              <a:ext cx="180000" cy="18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44" name="Shape 144"/>
            <p:cNvSpPr/>
            <p:nvPr/>
          </p:nvSpPr>
          <p:spPr>
            <a:xfrm>
              <a:off x="5608138" y="2215875"/>
              <a:ext cx="180000" cy="18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45" name="Shape 145"/>
            <p:cNvSpPr/>
            <p:nvPr/>
          </p:nvSpPr>
          <p:spPr>
            <a:xfrm>
              <a:off x="6736863" y="3694963"/>
              <a:ext cx="180000" cy="18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46" name="Shape 146"/>
            <p:cNvSpPr/>
            <p:nvPr/>
          </p:nvSpPr>
          <p:spPr>
            <a:xfrm>
              <a:off x="6487063" y="1920988"/>
              <a:ext cx="180000" cy="18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47" name="Shape 147"/>
            <p:cNvSpPr/>
            <p:nvPr/>
          </p:nvSpPr>
          <p:spPr>
            <a:xfrm>
              <a:off x="6736863" y="2395875"/>
              <a:ext cx="180000" cy="18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48" name="Shape 148"/>
            <p:cNvSpPr/>
            <p:nvPr/>
          </p:nvSpPr>
          <p:spPr>
            <a:xfrm>
              <a:off x="6307063" y="3121688"/>
              <a:ext cx="180000" cy="18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49" name="Shape 149"/>
            <p:cNvSpPr/>
            <p:nvPr/>
          </p:nvSpPr>
          <p:spPr>
            <a:xfrm>
              <a:off x="7656038" y="2100988"/>
              <a:ext cx="180000" cy="18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50" name="Shape 150"/>
            <p:cNvSpPr/>
            <p:nvPr/>
          </p:nvSpPr>
          <p:spPr>
            <a:xfrm>
              <a:off x="7476038" y="2698988"/>
              <a:ext cx="180000" cy="18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51" name="Shape 151"/>
            <p:cNvSpPr/>
            <p:nvPr/>
          </p:nvSpPr>
          <p:spPr>
            <a:xfrm>
              <a:off x="7912638" y="3561613"/>
              <a:ext cx="180000" cy="18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grpSp>
      <p:pic>
        <p:nvPicPr>
          <p:cNvPr id="22" name="Picture 21"/>
          <p:cNvPicPr>
            <a:picLocks noChangeAspect="1"/>
          </p:cNvPicPr>
          <p:nvPr/>
        </p:nvPicPr>
        <p:blipFill rotWithShape="1">
          <a:blip r:embed="rId3" cstate="print">
            <a:extLst>
              <a:ext uri="{28A0092B-C50C-407E-A947-70E740481C1C}">
                <a14:useLocalDpi xmlns:a14="http://schemas.microsoft.com/office/drawing/2010/main"/>
              </a:ext>
            </a:extLst>
          </a:blip>
          <a:srcRect r="-1"/>
          <a:stretch/>
        </p:blipFill>
        <p:spPr>
          <a:xfrm>
            <a:off x="9239358" y="5946221"/>
            <a:ext cx="1379365" cy="817080"/>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a:ext>
            </a:extLst>
          </a:blip>
          <a:srcRect l="-25431"/>
          <a:stretch/>
        </p:blipFill>
        <p:spPr>
          <a:xfrm>
            <a:off x="8655507" y="6051919"/>
            <a:ext cx="607499" cy="711382"/>
          </a:xfrm>
          <a:prstGeom prst="rect">
            <a:avLst/>
          </a:prstGeom>
        </p:spPr>
      </p:pic>
    </p:spTree>
    <p:extLst>
      <p:ext uri="{BB962C8B-B14F-4D97-AF65-F5344CB8AC3E}">
        <p14:creationId xmlns:p14="http://schemas.microsoft.com/office/powerpoint/2010/main" val="312872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spcBef>
                <a:spcPts val="0"/>
              </a:spcBef>
            </a:pPr>
            <a:r>
              <a:rPr lang="en"/>
              <a:t>...that deeply integrates with any scheduler... </a:t>
            </a:r>
            <a:endParaRPr/>
          </a:p>
          <a:p>
            <a:pPr>
              <a:spcBef>
                <a:spcPts val="0"/>
              </a:spcBef>
            </a:pPr>
            <a:endParaRPr/>
          </a:p>
          <a:p>
            <a:pPr>
              <a:spcBef>
                <a:spcPts val="0"/>
              </a:spcBef>
            </a:pPr>
            <a:endParaRPr/>
          </a:p>
          <a:p>
            <a:pPr>
              <a:spcBef>
                <a:spcPts val="0"/>
              </a:spcBef>
            </a:pPr>
            <a:endParaRPr/>
          </a:p>
        </p:txBody>
      </p:sp>
      <p:sp>
        <p:nvSpPr>
          <p:cNvPr id="157" name="Shape 157"/>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pPr>
              <a:buClr>
                <a:srgbClr val="000000"/>
              </a:buClr>
              <a:buSzPts val="1100"/>
            </a:pPr>
            <a:fld id="{00000000-1234-1234-1234-123412341234}" type="slidenum">
              <a:rPr lang="en"/>
              <a:pPr>
                <a:buClr>
                  <a:srgbClr val="000000"/>
                </a:buClr>
                <a:buSzPts val="1100"/>
              </a:pPr>
              <a:t>25</a:t>
            </a:fld>
            <a:endParaRPr/>
          </a:p>
        </p:txBody>
      </p:sp>
      <p:grpSp>
        <p:nvGrpSpPr>
          <p:cNvPr id="158" name="Shape 158"/>
          <p:cNvGrpSpPr/>
          <p:nvPr/>
        </p:nvGrpSpPr>
        <p:grpSpPr>
          <a:xfrm>
            <a:off x="450900" y="2561318"/>
            <a:ext cx="4580867" cy="2735839"/>
            <a:chOff x="185775" y="1920988"/>
            <a:chExt cx="3435650" cy="2051879"/>
          </a:xfrm>
        </p:grpSpPr>
        <p:sp>
          <p:nvSpPr>
            <p:cNvPr id="159" name="Shape 159"/>
            <p:cNvSpPr/>
            <p:nvPr/>
          </p:nvSpPr>
          <p:spPr>
            <a:xfrm>
              <a:off x="542925" y="2266950"/>
              <a:ext cx="1542900" cy="857400"/>
            </a:xfrm>
            <a:prstGeom prst="rect">
              <a:avLst/>
            </a:prstGeom>
            <a:solidFill>
              <a:srgbClr val="4866AB">
                <a:alpha val="86920"/>
              </a:srgbClr>
            </a:solidFill>
            <a:ln w="9525" cap="flat" cmpd="sng">
              <a:solidFill>
                <a:schemeClr val="dk2"/>
              </a:solidFill>
              <a:prstDash val="solid"/>
              <a:round/>
              <a:headEnd type="none" w="med" len="med"/>
              <a:tailEnd type="none" w="med" len="med"/>
            </a:ln>
          </p:spPr>
          <p:txBody>
            <a:bodyPr spcFirstLastPara="1" wrap="square" lIns="121900" tIns="121900" rIns="121900" bIns="121900" anchor="ctr" anchorCtr="0">
              <a:noAutofit/>
            </a:bodyPr>
            <a:lstStyle/>
            <a:p>
              <a:pPr algn="ctr"/>
              <a:r>
                <a:rPr lang="en" sz="2400" b="1">
                  <a:solidFill>
                    <a:srgbClr val="CFE2F3"/>
                  </a:solidFill>
                </a:rPr>
                <a:t>DC/OS, k8s, </a:t>
              </a:r>
              <a:endParaRPr sz="2400" b="1">
                <a:solidFill>
                  <a:srgbClr val="CFE2F3"/>
                </a:solidFill>
              </a:endParaRPr>
            </a:p>
            <a:p>
              <a:pPr algn="ctr"/>
              <a:r>
                <a:rPr lang="en" sz="2400" b="1">
                  <a:solidFill>
                    <a:srgbClr val="CFE2F3"/>
                  </a:solidFill>
                </a:rPr>
                <a:t>Docker ...</a:t>
              </a:r>
              <a:endParaRPr sz="2400" b="1">
                <a:solidFill>
                  <a:srgbClr val="CFE2F3"/>
                </a:solidFill>
              </a:endParaRPr>
            </a:p>
          </p:txBody>
        </p:sp>
        <p:pic>
          <p:nvPicPr>
            <p:cNvPr id="160" name="Shape 160" descr="laptop_portworks.png"/>
            <p:cNvPicPr preferRelativeResize="0"/>
            <p:nvPr/>
          </p:nvPicPr>
          <p:blipFill rotWithShape="1">
            <a:blip r:embed="rId3">
              <a:alphaModFix/>
            </a:blip>
            <a:srcRect l="5402" r="4401"/>
            <a:stretch/>
          </p:blipFill>
          <p:spPr>
            <a:xfrm>
              <a:off x="185775" y="1920988"/>
              <a:ext cx="2220926" cy="2051879"/>
            </a:xfrm>
            <a:prstGeom prst="rect">
              <a:avLst/>
            </a:prstGeom>
            <a:noFill/>
            <a:ln>
              <a:noFill/>
            </a:ln>
          </p:spPr>
        </p:pic>
        <p:sp>
          <p:nvSpPr>
            <p:cNvPr id="161" name="Shape 161"/>
            <p:cNvSpPr/>
            <p:nvPr/>
          </p:nvSpPr>
          <p:spPr>
            <a:xfrm>
              <a:off x="2232725" y="2627150"/>
              <a:ext cx="1388700" cy="323700"/>
            </a:xfrm>
            <a:prstGeom prst="rightArrow">
              <a:avLst>
                <a:gd name="adj1" fmla="val 68922"/>
                <a:gd name="adj2" fmla="val 50000"/>
              </a:avLst>
            </a:prstGeom>
            <a:solidFill>
              <a:srgbClr val="1C4587"/>
            </a:solidFill>
            <a:ln>
              <a:noFill/>
            </a:ln>
          </p:spPr>
          <p:txBody>
            <a:bodyPr spcFirstLastPara="1" wrap="square" lIns="121900" tIns="121900" rIns="121900" bIns="121900" anchor="ctr" anchorCtr="0">
              <a:noAutofit/>
            </a:bodyPr>
            <a:lstStyle/>
            <a:p>
              <a:pPr algn="ctr"/>
              <a:endParaRPr sz="1333">
                <a:solidFill>
                  <a:schemeClr val="lt1"/>
                </a:solidFill>
                <a:latin typeface="Roboto"/>
                <a:ea typeface="Roboto"/>
                <a:cs typeface="Roboto"/>
                <a:sym typeface="Roboto"/>
              </a:endParaRPr>
            </a:p>
          </p:txBody>
        </p:sp>
      </p:grpSp>
      <p:sp>
        <p:nvSpPr>
          <p:cNvPr id="162" name="Shape 162"/>
          <p:cNvSpPr/>
          <p:nvPr/>
        </p:nvSpPr>
        <p:spPr>
          <a:xfrm>
            <a:off x="5245319" y="1965300"/>
            <a:ext cx="6236000" cy="3705200"/>
          </a:xfrm>
          <a:prstGeom prst="roundRect">
            <a:avLst>
              <a:gd name="adj" fmla="val 0"/>
            </a:avLst>
          </a:prstGeom>
          <a:solidFill>
            <a:srgbClr val="D9D9D9"/>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63" name="Shape 163"/>
          <p:cNvSpPr/>
          <p:nvPr/>
        </p:nvSpPr>
        <p:spPr>
          <a:xfrm>
            <a:off x="5460500" y="2179900"/>
            <a:ext cx="1234400" cy="3276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64" name="Shape 164"/>
          <p:cNvSpPr/>
          <p:nvPr/>
        </p:nvSpPr>
        <p:spPr>
          <a:xfrm>
            <a:off x="6958477" y="2179900"/>
            <a:ext cx="1234400" cy="3276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65" name="Shape 165"/>
          <p:cNvSpPr/>
          <p:nvPr/>
        </p:nvSpPr>
        <p:spPr>
          <a:xfrm>
            <a:off x="8456455" y="2179900"/>
            <a:ext cx="1234400" cy="3276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66" name="Shape 166"/>
          <p:cNvSpPr/>
          <p:nvPr/>
        </p:nvSpPr>
        <p:spPr>
          <a:xfrm>
            <a:off x="9954432" y="2133600"/>
            <a:ext cx="1234400" cy="3276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67" name="Shape 167"/>
          <p:cNvSpPr/>
          <p:nvPr/>
        </p:nvSpPr>
        <p:spPr>
          <a:xfrm>
            <a:off x="5245319" y="1317467"/>
            <a:ext cx="6236000" cy="763600"/>
          </a:xfrm>
          <a:prstGeom prst="roundRect">
            <a:avLst>
              <a:gd name="adj" fmla="val 0"/>
            </a:avLst>
          </a:prstGeom>
          <a:noFill/>
          <a:ln>
            <a:noFill/>
          </a:ln>
        </p:spPr>
        <p:txBody>
          <a:bodyPr spcFirstLastPara="1" wrap="square" lIns="121900" tIns="121900" rIns="121900" bIns="121900" anchor="ctr" anchorCtr="0">
            <a:noAutofit/>
          </a:bodyPr>
          <a:lstStyle/>
          <a:p>
            <a:pPr algn="ctr"/>
            <a:r>
              <a:rPr lang="en" sz="2400" b="1">
                <a:solidFill>
                  <a:srgbClr val="666666"/>
                </a:solidFill>
                <a:latin typeface="Roboto"/>
                <a:ea typeface="Roboto"/>
                <a:cs typeface="Roboto"/>
                <a:sym typeface="Roboto"/>
              </a:rPr>
              <a:t>Deep Scheduler Intersection</a:t>
            </a:r>
            <a:endParaRPr sz="2400" b="1">
              <a:solidFill>
                <a:srgbClr val="666666"/>
              </a:solidFill>
              <a:latin typeface="Roboto"/>
              <a:ea typeface="Roboto"/>
              <a:cs typeface="Roboto"/>
              <a:sym typeface="Roboto"/>
            </a:endParaRPr>
          </a:p>
        </p:txBody>
      </p:sp>
      <p:sp>
        <p:nvSpPr>
          <p:cNvPr id="168" name="Shape 168"/>
          <p:cNvSpPr/>
          <p:nvPr/>
        </p:nvSpPr>
        <p:spPr>
          <a:xfrm>
            <a:off x="5659200" y="4926633"/>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69" name="Shape 169"/>
          <p:cNvSpPr/>
          <p:nvPr/>
        </p:nvSpPr>
        <p:spPr>
          <a:xfrm>
            <a:off x="6268800" y="2321333"/>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70" name="Shape 170"/>
          <p:cNvSpPr/>
          <p:nvPr/>
        </p:nvSpPr>
        <p:spPr>
          <a:xfrm>
            <a:off x="7287017" y="4508833"/>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71" name="Shape 171"/>
          <p:cNvSpPr/>
          <p:nvPr/>
        </p:nvSpPr>
        <p:spPr>
          <a:xfrm>
            <a:off x="7155600" y="2718817"/>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72" name="Shape 172"/>
          <p:cNvSpPr/>
          <p:nvPr/>
        </p:nvSpPr>
        <p:spPr>
          <a:xfrm>
            <a:off x="8953633" y="3598667"/>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73" name="Shape 173"/>
          <p:cNvSpPr/>
          <p:nvPr/>
        </p:nvSpPr>
        <p:spPr>
          <a:xfrm>
            <a:off x="7680717" y="3809233"/>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74" name="Shape 174"/>
          <p:cNvSpPr/>
          <p:nvPr/>
        </p:nvSpPr>
        <p:spPr>
          <a:xfrm>
            <a:off x="10677951" y="3202717"/>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75" name="Shape 175"/>
          <p:cNvSpPr/>
          <p:nvPr/>
        </p:nvSpPr>
        <p:spPr>
          <a:xfrm>
            <a:off x="10171251" y="4508817"/>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pic>
        <p:nvPicPr>
          <p:cNvPr id="22" name="Picture 21"/>
          <p:cNvPicPr>
            <a:picLocks noChangeAspect="1"/>
          </p:cNvPicPr>
          <p:nvPr/>
        </p:nvPicPr>
        <p:blipFill rotWithShape="1">
          <a:blip r:embed="rId4" cstate="print">
            <a:extLst>
              <a:ext uri="{28A0092B-C50C-407E-A947-70E740481C1C}">
                <a14:useLocalDpi xmlns:a14="http://schemas.microsoft.com/office/drawing/2010/main"/>
              </a:ext>
            </a:extLst>
          </a:blip>
          <a:srcRect r="-1"/>
          <a:stretch/>
        </p:blipFill>
        <p:spPr>
          <a:xfrm>
            <a:off x="9360084" y="6027242"/>
            <a:ext cx="1355717" cy="803072"/>
          </a:xfrm>
          <a:prstGeom prst="rect">
            <a:avLst/>
          </a:prstGeom>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a:ext>
            </a:extLst>
          </a:blip>
          <a:srcRect l="-25431"/>
          <a:stretch/>
        </p:blipFill>
        <p:spPr>
          <a:xfrm>
            <a:off x="8763000" y="6131128"/>
            <a:ext cx="597084" cy="699186"/>
          </a:xfrm>
          <a:prstGeom prst="rect">
            <a:avLst/>
          </a:prstGeom>
        </p:spPr>
      </p:pic>
    </p:spTree>
    <p:extLst>
      <p:ext uri="{BB962C8B-B14F-4D97-AF65-F5344CB8AC3E}">
        <p14:creationId xmlns:p14="http://schemas.microsoft.com/office/powerpoint/2010/main" val="77289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spcBef>
                <a:spcPts val="0"/>
              </a:spcBef>
            </a:pPr>
            <a:r>
              <a:rPr lang="en"/>
              <a:t>...to run and manage any stateful service...</a:t>
            </a:r>
            <a:endParaRPr sz="4800"/>
          </a:p>
          <a:p>
            <a:pPr>
              <a:spcBef>
                <a:spcPts val="0"/>
              </a:spcBef>
            </a:pPr>
            <a:endParaRPr/>
          </a:p>
          <a:p>
            <a:pPr>
              <a:spcBef>
                <a:spcPts val="0"/>
              </a:spcBef>
            </a:pPr>
            <a:endParaRPr/>
          </a:p>
        </p:txBody>
      </p:sp>
      <p:sp>
        <p:nvSpPr>
          <p:cNvPr id="181" name="Shape 181"/>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pPr>
              <a:buClr>
                <a:srgbClr val="000000"/>
              </a:buClr>
              <a:buSzPts val="1100"/>
            </a:pPr>
            <a:fld id="{00000000-1234-1234-1234-123412341234}" type="slidenum">
              <a:rPr lang="en"/>
              <a:pPr>
                <a:buClr>
                  <a:srgbClr val="000000"/>
                </a:buClr>
                <a:buSzPts val="1100"/>
              </a:pPr>
              <a:t>26</a:t>
            </a:fld>
            <a:endParaRPr/>
          </a:p>
        </p:txBody>
      </p:sp>
      <p:sp>
        <p:nvSpPr>
          <p:cNvPr id="182" name="Shape 182"/>
          <p:cNvSpPr/>
          <p:nvPr/>
        </p:nvSpPr>
        <p:spPr>
          <a:xfrm>
            <a:off x="5245319" y="1965300"/>
            <a:ext cx="6236000" cy="3705200"/>
          </a:xfrm>
          <a:prstGeom prst="roundRect">
            <a:avLst>
              <a:gd name="adj" fmla="val 0"/>
            </a:avLst>
          </a:prstGeom>
          <a:solidFill>
            <a:srgbClr val="D9D9D9"/>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83" name="Shape 183"/>
          <p:cNvSpPr/>
          <p:nvPr/>
        </p:nvSpPr>
        <p:spPr>
          <a:xfrm>
            <a:off x="5245319" y="1317467"/>
            <a:ext cx="6236000" cy="763600"/>
          </a:xfrm>
          <a:prstGeom prst="roundRect">
            <a:avLst>
              <a:gd name="adj" fmla="val 0"/>
            </a:avLst>
          </a:prstGeom>
          <a:noFill/>
          <a:ln>
            <a:noFill/>
          </a:ln>
        </p:spPr>
        <p:txBody>
          <a:bodyPr spcFirstLastPara="1" wrap="square" lIns="121900" tIns="121900" rIns="121900" bIns="121900" anchor="ctr" anchorCtr="0">
            <a:noAutofit/>
          </a:bodyPr>
          <a:lstStyle/>
          <a:p>
            <a:pPr algn="ctr"/>
            <a:r>
              <a:rPr lang="en" sz="2400" b="1">
                <a:solidFill>
                  <a:srgbClr val="666666"/>
                </a:solidFill>
                <a:latin typeface="Roboto"/>
                <a:ea typeface="Roboto"/>
                <a:cs typeface="Roboto"/>
                <a:sym typeface="Roboto"/>
              </a:rPr>
              <a:t>Any Stateful Service</a:t>
            </a:r>
            <a:endParaRPr sz="2400" b="1">
              <a:solidFill>
                <a:srgbClr val="666666"/>
              </a:solidFill>
              <a:latin typeface="Roboto"/>
              <a:ea typeface="Roboto"/>
              <a:cs typeface="Roboto"/>
              <a:sym typeface="Roboto"/>
            </a:endParaRPr>
          </a:p>
        </p:txBody>
      </p:sp>
      <p:sp>
        <p:nvSpPr>
          <p:cNvPr id="184" name="Shape 184"/>
          <p:cNvSpPr/>
          <p:nvPr/>
        </p:nvSpPr>
        <p:spPr>
          <a:xfrm>
            <a:off x="5460500" y="2179900"/>
            <a:ext cx="1234400" cy="3276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85" name="Shape 185"/>
          <p:cNvSpPr/>
          <p:nvPr/>
        </p:nvSpPr>
        <p:spPr>
          <a:xfrm>
            <a:off x="6958477" y="2179900"/>
            <a:ext cx="1234400" cy="3276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86" name="Shape 186"/>
          <p:cNvSpPr/>
          <p:nvPr/>
        </p:nvSpPr>
        <p:spPr>
          <a:xfrm>
            <a:off x="8456455" y="2179900"/>
            <a:ext cx="1234400" cy="3276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87" name="Shape 187"/>
          <p:cNvSpPr/>
          <p:nvPr/>
        </p:nvSpPr>
        <p:spPr>
          <a:xfrm>
            <a:off x="9954432" y="2179900"/>
            <a:ext cx="1234400" cy="32760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88" name="Shape 188"/>
          <p:cNvSpPr/>
          <p:nvPr/>
        </p:nvSpPr>
        <p:spPr>
          <a:xfrm>
            <a:off x="5659200" y="4926633"/>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89" name="Shape 189"/>
          <p:cNvSpPr/>
          <p:nvPr/>
        </p:nvSpPr>
        <p:spPr>
          <a:xfrm>
            <a:off x="6268800" y="2321333"/>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90" name="Shape 190"/>
          <p:cNvSpPr/>
          <p:nvPr/>
        </p:nvSpPr>
        <p:spPr>
          <a:xfrm>
            <a:off x="7287017" y="4508833"/>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91" name="Shape 191"/>
          <p:cNvSpPr/>
          <p:nvPr/>
        </p:nvSpPr>
        <p:spPr>
          <a:xfrm>
            <a:off x="7155600" y="2718817"/>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92" name="Shape 192"/>
          <p:cNvSpPr/>
          <p:nvPr/>
        </p:nvSpPr>
        <p:spPr>
          <a:xfrm>
            <a:off x="8953633" y="3598667"/>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93" name="Shape 193"/>
          <p:cNvSpPr/>
          <p:nvPr/>
        </p:nvSpPr>
        <p:spPr>
          <a:xfrm>
            <a:off x="7680717" y="3809233"/>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94" name="Shape 194"/>
          <p:cNvSpPr/>
          <p:nvPr/>
        </p:nvSpPr>
        <p:spPr>
          <a:xfrm>
            <a:off x="10677951" y="3202717"/>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195" name="Shape 195"/>
          <p:cNvSpPr/>
          <p:nvPr/>
        </p:nvSpPr>
        <p:spPr>
          <a:xfrm>
            <a:off x="10171251" y="4508817"/>
            <a:ext cx="240000" cy="2400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grpSp>
        <p:nvGrpSpPr>
          <p:cNvPr id="196" name="Shape 196"/>
          <p:cNvGrpSpPr/>
          <p:nvPr/>
        </p:nvGrpSpPr>
        <p:grpSpPr>
          <a:xfrm>
            <a:off x="5460501" y="2179900"/>
            <a:ext cx="5728332" cy="3276000"/>
            <a:chOff x="3942975" y="1634925"/>
            <a:chExt cx="4296249" cy="2457000"/>
          </a:xfrm>
        </p:grpSpPr>
        <p:sp>
          <p:nvSpPr>
            <p:cNvPr id="197" name="Shape 197"/>
            <p:cNvSpPr/>
            <p:nvPr/>
          </p:nvSpPr>
          <p:spPr>
            <a:xfrm>
              <a:off x="3942975" y="1634925"/>
              <a:ext cx="925800" cy="2457000"/>
            </a:xfrm>
            <a:prstGeom prst="roundRect">
              <a:avLst>
                <a:gd name="adj" fmla="val 0"/>
              </a:avLst>
            </a:prstGeom>
            <a:solidFill>
              <a:srgbClr val="CA2534"/>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98" name="Shape 198"/>
            <p:cNvSpPr/>
            <p:nvPr/>
          </p:nvSpPr>
          <p:spPr>
            <a:xfrm>
              <a:off x="5066458" y="1634925"/>
              <a:ext cx="925800" cy="2457000"/>
            </a:xfrm>
            <a:prstGeom prst="roundRect">
              <a:avLst>
                <a:gd name="adj" fmla="val 0"/>
              </a:avLst>
            </a:prstGeom>
            <a:solidFill>
              <a:srgbClr val="17BC6F"/>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199" name="Shape 199"/>
            <p:cNvSpPr/>
            <p:nvPr/>
          </p:nvSpPr>
          <p:spPr>
            <a:xfrm>
              <a:off x="6189941" y="1634925"/>
              <a:ext cx="925800" cy="2457000"/>
            </a:xfrm>
            <a:prstGeom prst="roundRect">
              <a:avLst>
                <a:gd name="adj" fmla="val 0"/>
              </a:avLst>
            </a:prstGeom>
            <a:solidFill>
              <a:srgbClr val="6EB8DC"/>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00" name="Shape 200"/>
            <p:cNvSpPr/>
            <p:nvPr/>
          </p:nvSpPr>
          <p:spPr>
            <a:xfrm>
              <a:off x="7313424" y="1634925"/>
              <a:ext cx="925800" cy="2457000"/>
            </a:xfrm>
            <a:prstGeom prst="roundRect">
              <a:avLst>
                <a:gd name="adj" fmla="val 0"/>
              </a:avLst>
            </a:prstGeom>
            <a:solidFill>
              <a:srgbClr val="666666"/>
            </a:solidFill>
            <a:ln>
              <a:noFill/>
            </a:ln>
          </p:spPr>
          <p:txBody>
            <a:bodyPr spcFirstLastPara="1" wrap="square" lIns="121900" tIns="121900" rIns="121900" bIns="121900" anchor="ctr" anchorCtr="0">
              <a:noAutofit/>
            </a:bodyPr>
            <a:lstStyle/>
            <a:p>
              <a:endParaRPr sz="2400">
                <a:solidFill>
                  <a:srgbClr val="F3F3F3"/>
                </a:solidFill>
              </a:endParaRPr>
            </a:p>
          </p:txBody>
        </p:sp>
        <p:pic>
          <p:nvPicPr>
            <p:cNvPr id="201" name="Shape 201" descr="redis.png"/>
            <p:cNvPicPr preferRelativeResize="0"/>
            <p:nvPr/>
          </p:nvPicPr>
          <p:blipFill>
            <a:blip r:embed="rId3">
              <a:alphaModFix/>
            </a:blip>
            <a:stretch>
              <a:fillRect/>
            </a:stretch>
          </p:blipFill>
          <p:spPr>
            <a:xfrm>
              <a:off x="4062700" y="3448763"/>
              <a:ext cx="686343" cy="579400"/>
            </a:xfrm>
            <a:prstGeom prst="rect">
              <a:avLst/>
            </a:prstGeom>
            <a:noFill/>
            <a:ln>
              <a:noFill/>
            </a:ln>
          </p:spPr>
        </p:pic>
        <p:pic>
          <p:nvPicPr>
            <p:cNvPr id="202" name="Shape 202" descr="mongo gray.png"/>
            <p:cNvPicPr preferRelativeResize="0"/>
            <p:nvPr/>
          </p:nvPicPr>
          <p:blipFill>
            <a:blip r:embed="rId4">
              <a:alphaModFix/>
            </a:blip>
            <a:stretch>
              <a:fillRect/>
            </a:stretch>
          </p:blipFill>
          <p:spPr>
            <a:xfrm>
              <a:off x="5143088" y="1727554"/>
              <a:ext cx="772547" cy="579411"/>
            </a:xfrm>
            <a:prstGeom prst="rect">
              <a:avLst/>
            </a:prstGeom>
            <a:noFill/>
            <a:ln>
              <a:noFill/>
            </a:ln>
          </p:spPr>
        </p:pic>
        <p:pic>
          <p:nvPicPr>
            <p:cNvPr id="203" name="Shape 203" descr="cassandra_gray.png"/>
            <p:cNvPicPr preferRelativeResize="0"/>
            <p:nvPr/>
          </p:nvPicPr>
          <p:blipFill rotWithShape="1">
            <a:blip r:embed="rId5">
              <a:alphaModFix/>
            </a:blip>
            <a:srcRect l="5293" r="5284"/>
            <a:stretch/>
          </p:blipFill>
          <p:spPr>
            <a:xfrm>
              <a:off x="6266563" y="2573717"/>
              <a:ext cx="772548" cy="579411"/>
            </a:xfrm>
            <a:prstGeom prst="rect">
              <a:avLst/>
            </a:prstGeom>
            <a:noFill/>
            <a:ln>
              <a:noFill/>
            </a:ln>
          </p:spPr>
        </p:pic>
        <p:pic>
          <p:nvPicPr>
            <p:cNvPr id="204" name="Shape 204" descr="kafka.png"/>
            <p:cNvPicPr preferRelativeResize="0"/>
            <p:nvPr/>
          </p:nvPicPr>
          <p:blipFill>
            <a:blip r:embed="rId6">
              <a:alphaModFix/>
            </a:blip>
            <a:stretch>
              <a:fillRect/>
            </a:stretch>
          </p:blipFill>
          <p:spPr>
            <a:xfrm>
              <a:off x="7481788" y="3381617"/>
              <a:ext cx="589075" cy="641258"/>
            </a:xfrm>
            <a:prstGeom prst="rect">
              <a:avLst/>
            </a:prstGeom>
            <a:noFill/>
            <a:ln>
              <a:noFill/>
            </a:ln>
          </p:spPr>
        </p:pic>
      </p:grpSp>
      <p:grpSp>
        <p:nvGrpSpPr>
          <p:cNvPr id="205" name="Shape 205"/>
          <p:cNvGrpSpPr/>
          <p:nvPr/>
        </p:nvGrpSpPr>
        <p:grpSpPr>
          <a:xfrm>
            <a:off x="450900" y="2561318"/>
            <a:ext cx="4580867" cy="2735839"/>
            <a:chOff x="185775" y="1920988"/>
            <a:chExt cx="3435650" cy="2051879"/>
          </a:xfrm>
        </p:grpSpPr>
        <p:sp>
          <p:nvSpPr>
            <p:cNvPr id="206" name="Shape 206"/>
            <p:cNvSpPr/>
            <p:nvPr/>
          </p:nvSpPr>
          <p:spPr>
            <a:xfrm>
              <a:off x="542925" y="2266950"/>
              <a:ext cx="1542900" cy="857400"/>
            </a:xfrm>
            <a:prstGeom prst="rect">
              <a:avLst/>
            </a:prstGeom>
            <a:solidFill>
              <a:srgbClr val="4866AB">
                <a:alpha val="86920"/>
              </a:srgbClr>
            </a:solidFill>
            <a:ln w="9525" cap="flat" cmpd="sng">
              <a:solidFill>
                <a:schemeClr val="dk2"/>
              </a:solidFill>
              <a:prstDash val="solid"/>
              <a:round/>
              <a:headEnd type="none" w="med" len="med"/>
              <a:tailEnd type="none" w="med" len="med"/>
            </a:ln>
          </p:spPr>
          <p:txBody>
            <a:bodyPr spcFirstLastPara="1" wrap="square" lIns="121900" tIns="121900" rIns="121900" bIns="121900" anchor="ctr" anchorCtr="0">
              <a:noAutofit/>
            </a:bodyPr>
            <a:lstStyle/>
            <a:p>
              <a:pPr algn="ctr"/>
              <a:r>
                <a:rPr lang="en" sz="2400" b="1">
                  <a:solidFill>
                    <a:srgbClr val="CFE2F3"/>
                  </a:solidFill>
                </a:rPr>
                <a:t>DC/OS, k8s, </a:t>
              </a:r>
              <a:endParaRPr sz="2400" b="1">
                <a:solidFill>
                  <a:srgbClr val="CFE2F3"/>
                </a:solidFill>
              </a:endParaRPr>
            </a:p>
            <a:p>
              <a:pPr algn="ctr"/>
              <a:r>
                <a:rPr lang="en" sz="2400" b="1">
                  <a:solidFill>
                    <a:srgbClr val="CFE2F3"/>
                  </a:solidFill>
                </a:rPr>
                <a:t>Docker ...</a:t>
              </a:r>
              <a:endParaRPr sz="2400" b="1">
                <a:solidFill>
                  <a:srgbClr val="CFE2F3"/>
                </a:solidFill>
              </a:endParaRPr>
            </a:p>
          </p:txBody>
        </p:sp>
        <p:pic>
          <p:nvPicPr>
            <p:cNvPr id="207" name="Shape 207" descr="laptop_portworks.png"/>
            <p:cNvPicPr preferRelativeResize="0"/>
            <p:nvPr/>
          </p:nvPicPr>
          <p:blipFill rotWithShape="1">
            <a:blip r:embed="rId7">
              <a:alphaModFix/>
            </a:blip>
            <a:srcRect l="5402" r="4401"/>
            <a:stretch/>
          </p:blipFill>
          <p:spPr>
            <a:xfrm>
              <a:off x="185775" y="1920988"/>
              <a:ext cx="2220926" cy="2051879"/>
            </a:xfrm>
            <a:prstGeom prst="rect">
              <a:avLst/>
            </a:prstGeom>
            <a:noFill/>
            <a:ln>
              <a:noFill/>
            </a:ln>
          </p:spPr>
        </p:pic>
        <p:sp>
          <p:nvSpPr>
            <p:cNvPr id="208" name="Shape 208"/>
            <p:cNvSpPr/>
            <p:nvPr/>
          </p:nvSpPr>
          <p:spPr>
            <a:xfrm>
              <a:off x="2232725" y="2627150"/>
              <a:ext cx="1388700" cy="323700"/>
            </a:xfrm>
            <a:prstGeom prst="rightArrow">
              <a:avLst>
                <a:gd name="adj1" fmla="val 68922"/>
                <a:gd name="adj2" fmla="val 50000"/>
              </a:avLst>
            </a:prstGeom>
            <a:solidFill>
              <a:srgbClr val="1C4587"/>
            </a:solidFill>
            <a:ln>
              <a:noFill/>
            </a:ln>
          </p:spPr>
          <p:txBody>
            <a:bodyPr spcFirstLastPara="1" wrap="square" lIns="121900" tIns="121900" rIns="121900" bIns="121900" anchor="ctr" anchorCtr="0">
              <a:noAutofit/>
            </a:bodyPr>
            <a:lstStyle/>
            <a:p>
              <a:pPr algn="ctr"/>
              <a:endParaRPr sz="1333">
                <a:solidFill>
                  <a:schemeClr val="lt1"/>
                </a:solidFill>
                <a:latin typeface="Roboto"/>
                <a:ea typeface="Roboto"/>
                <a:cs typeface="Roboto"/>
                <a:sym typeface="Roboto"/>
              </a:endParaRPr>
            </a:p>
          </p:txBody>
        </p:sp>
      </p:grpSp>
      <p:pic>
        <p:nvPicPr>
          <p:cNvPr id="31" name="Picture 30"/>
          <p:cNvPicPr>
            <a:picLocks noChangeAspect="1"/>
          </p:cNvPicPr>
          <p:nvPr/>
        </p:nvPicPr>
        <p:blipFill rotWithShape="1">
          <a:blip r:embed="rId8" cstate="print">
            <a:extLst>
              <a:ext uri="{28A0092B-C50C-407E-A947-70E740481C1C}">
                <a14:useLocalDpi xmlns:a14="http://schemas.microsoft.com/office/drawing/2010/main"/>
              </a:ext>
            </a:extLst>
          </a:blip>
          <a:srcRect r="-1"/>
          <a:stretch/>
        </p:blipFill>
        <p:spPr>
          <a:xfrm>
            <a:off x="9360084" y="6027242"/>
            <a:ext cx="1355717" cy="803072"/>
          </a:xfrm>
          <a:prstGeom prst="rect">
            <a:avLst/>
          </a:prstGeom>
        </p:spPr>
      </p:pic>
      <p:pic>
        <p:nvPicPr>
          <p:cNvPr id="32" name="Picture 31"/>
          <p:cNvPicPr>
            <a:picLocks noChangeAspect="1"/>
          </p:cNvPicPr>
          <p:nvPr/>
        </p:nvPicPr>
        <p:blipFill rotWithShape="1">
          <a:blip r:embed="rId9" cstate="print">
            <a:extLst>
              <a:ext uri="{28A0092B-C50C-407E-A947-70E740481C1C}">
                <a14:useLocalDpi xmlns:a14="http://schemas.microsoft.com/office/drawing/2010/main"/>
              </a:ext>
            </a:extLst>
          </a:blip>
          <a:srcRect l="-25431"/>
          <a:stretch/>
        </p:blipFill>
        <p:spPr>
          <a:xfrm>
            <a:off x="8763000" y="6131128"/>
            <a:ext cx="597084" cy="699186"/>
          </a:xfrm>
          <a:prstGeom prst="rect">
            <a:avLst/>
          </a:prstGeom>
        </p:spPr>
      </p:pic>
    </p:spTree>
    <p:extLst>
      <p:ext uri="{BB962C8B-B14F-4D97-AF65-F5344CB8AC3E}">
        <p14:creationId xmlns:p14="http://schemas.microsoft.com/office/powerpoint/2010/main" val="428677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Shape 213"/>
          <p:cNvGrpSpPr/>
          <p:nvPr/>
        </p:nvGrpSpPr>
        <p:grpSpPr>
          <a:xfrm>
            <a:off x="5245319" y="1965300"/>
            <a:ext cx="6236000" cy="3705200"/>
            <a:chOff x="3933989" y="1473975"/>
            <a:chExt cx="4677000" cy="2778900"/>
          </a:xfrm>
        </p:grpSpPr>
        <p:sp>
          <p:nvSpPr>
            <p:cNvPr id="214" name="Shape 214"/>
            <p:cNvSpPr/>
            <p:nvPr/>
          </p:nvSpPr>
          <p:spPr>
            <a:xfrm>
              <a:off x="3933989" y="1473975"/>
              <a:ext cx="4677000" cy="2778900"/>
            </a:xfrm>
            <a:prstGeom prst="roundRect">
              <a:avLst>
                <a:gd name="adj" fmla="val 0"/>
              </a:avLst>
            </a:prstGeom>
            <a:solidFill>
              <a:srgbClr val="D9D9D9"/>
            </a:solidFill>
            <a:ln>
              <a:noFill/>
            </a:ln>
          </p:spPr>
          <p:txBody>
            <a:bodyPr spcFirstLastPara="1" wrap="square" lIns="121900" tIns="121900" rIns="121900" bIns="121900" anchor="ctr" anchorCtr="0">
              <a:noAutofit/>
            </a:bodyPr>
            <a:lstStyle/>
            <a:p>
              <a:endParaRPr sz="2400">
                <a:solidFill>
                  <a:srgbClr val="F3F3F3"/>
                </a:solidFill>
              </a:endParaRPr>
            </a:p>
          </p:txBody>
        </p:sp>
        <p:grpSp>
          <p:nvGrpSpPr>
            <p:cNvPr id="215" name="Shape 215"/>
            <p:cNvGrpSpPr/>
            <p:nvPr/>
          </p:nvGrpSpPr>
          <p:grpSpPr>
            <a:xfrm>
              <a:off x="4095375" y="1634925"/>
              <a:ext cx="4296249" cy="2457000"/>
              <a:chOff x="3942975" y="1634925"/>
              <a:chExt cx="4296249" cy="2457000"/>
            </a:xfrm>
          </p:grpSpPr>
          <p:sp>
            <p:nvSpPr>
              <p:cNvPr id="216" name="Shape 216"/>
              <p:cNvSpPr/>
              <p:nvPr/>
            </p:nvSpPr>
            <p:spPr>
              <a:xfrm>
                <a:off x="3942975" y="1634925"/>
                <a:ext cx="925800" cy="2457000"/>
              </a:xfrm>
              <a:prstGeom prst="roundRect">
                <a:avLst>
                  <a:gd name="adj" fmla="val 0"/>
                </a:avLst>
              </a:prstGeom>
              <a:solidFill>
                <a:srgbClr val="CA2534"/>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17" name="Shape 217"/>
              <p:cNvSpPr/>
              <p:nvPr/>
            </p:nvSpPr>
            <p:spPr>
              <a:xfrm>
                <a:off x="5066458" y="1634925"/>
                <a:ext cx="925800" cy="2457000"/>
              </a:xfrm>
              <a:prstGeom prst="roundRect">
                <a:avLst>
                  <a:gd name="adj" fmla="val 0"/>
                </a:avLst>
              </a:prstGeom>
              <a:solidFill>
                <a:srgbClr val="17BC6F"/>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18" name="Shape 218"/>
              <p:cNvSpPr/>
              <p:nvPr/>
            </p:nvSpPr>
            <p:spPr>
              <a:xfrm>
                <a:off x="6189941" y="1634925"/>
                <a:ext cx="925800" cy="2457000"/>
              </a:xfrm>
              <a:prstGeom prst="roundRect">
                <a:avLst>
                  <a:gd name="adj" fmla="val 0"/>
                </a:avLst>
              </a:prstGeom>
              <a:solidFill>
                <a:srgbClr val="6EB8DC"/>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19" name="Shape 219"/>
              <p:cNvSpPr/>
              <p:nvPr/>
            </p:nvSpPr>
            <p:spPr>
              <a:xfrm>
                <a:off x="7313424" y="1634925"/>
                <a:ext cx="925800" cy="2457000"/>
              </a:xfrm>
              <a:prstGeom prst="roundRect">
                <a:avLst>
                  <a:gd name="adj" fmla="val 0"/>
                </a:avLst>
              </a:prstGeom>
              <a:solidFill>
                <a:srgbClr val="666666"/>
              </a:solidFill>
              <a:ln>
                <a:noFill/>
              </a:ln>
            </p:spPr>
            <p:txBody>
              <a:bodyPr spcFirstLastPara="1" wrap="square" lIns="121900" tIns="121900" rIns="121900" bIns="121900" anchor="ctr" anchorCtr="0">
                <a:noAutofit/>
              </a:bodyPr>
              <a:lstStyle/>
              <a:p>
                <a:endParaRPr sz="2400">
                  <a:solidFill>
                    <a:srgbClr val="F3F3F3"/>
                  </a:solidFill>
                </a:endParaRPr>
              </a:p>
            </p:txBody>
          </p:sp>
          <p:pic>
            <p:nvPicPr>
              <p:cNvPr id="220" name="Shape 220" descr="redis.png"/>
              <p:cNvPicPr preferRelativeResize="0"/>
              <p:nvPr/>
            </p:nvPicPr>
            <p:blipFill>
              <a:blip r:embed="rId3">
                <a:alphaModFix/>
              </a:blip>
              <a:stretch>
                <a:fillRect/>
              </a:stretch>
            </p:blipFill>
            <p:spPr>
              <a:xfrm>
                <a:off x="4062700" y="3448763"/>
                <a:ext cx="686343" cy="579400"/>
              </a:xfrm>
              <a:prstGeom prst="rect">
                <a:avLst/>
              </a:prstGeom>
              <a:noFill/>
              <a:ln>
                <a:noFill/>
              </a:ln>
            </p:spPr>
          </p:pic>
          <p:pic>
            <p:nvPicPr>
              <p:cNvPr id="221" name="Shape 221" descr="mongo gray.png"/>
              <p:cNvPicPr preferRelativeResize="0"/>
              <p:nvPr/>
            </p:nvPicPr>
            <p:blipFill>
              <a:blip r:embed="rId4">
                <a:alphaModFix/>
              </a:blip>
              <a:stretch>
                <a:fillRect/>
              </a:stretch>
            </p:blipFill>
            <p:spPr>
              <a:xfrm>
                <a:off x="5143088" y="1727554"/>
                <a:ext cx="772547" cy="579411"/>
              </a:xfrm>
              <a:prstGeom prst="rect">
                <a:avLst/>
              </a:prstGeom>
              <a:noFill/>
              <a:ln>
                <a:noFill/>
              </a:ln>
            </p:spPr>
          </p:pic>
          <p:pic>
            <p:nvPicPr>
              <p:cNvPr id="222" name="Shape 222" descr="cassandra_gray.png"/>
              <p:cNvPicPr preferRelativeResize="0"/>
              <p:nvPr/>
            </p:nvPicPr>
            <p:blipFill rotWithShape="1">
              <a:blip r:embed="rId5">
                <a:alphaModFix/>
              </a:blip>
              <a:srcRect l="5293" r="5284"/>
              <a:stretch/>
            </p:blipFill>
            <p:spPr>
              <a:xfrm>
                <a:off x="6266563" y="2573717"/>
                <a:ext cx="772548" cy="579411"/>
              </a:xfrm>
              <a:prstGeom prst="rect">
                <a:avLst/>
              </a:prstGeom>
              <a:noFill/>
              <a:ln>
                <a:noFill/>
              </a:ln>
            </p:spPr>
          </p:pic>
          <p:pic>
            <p:nvPicPr>
              <p:cNvPr id="223" name="Shape 223" descr="kafka.png"/>
              <p:cNvPicPr preferRelativeResize="0"/>
              <p:nvPr/>
            </p:nvPicPr>
            <p:blipFill>
              <a:blip r:embed="rId6">
                <a:alphaModFix/>
              </a:blip>
              <a:stretch>
                <a:fillRect/>
              </a:stretch>
            </p:blipFill>
            <p:spPr>
              <a:xfrm>
                <a:off x="7481788" y="3381617"/>
                <a:ext cx="589075" cy="641258"/>
              </a:xfrm>
              <a:prstGeom prst="rect">
                <a:avLst/>
              </a:prstGeom>
              <a:noFill/>
              <a:ln>
                <a:noFill/>
              </a:ln>
            </p:spPr>
          </p:pic>
        </p:grpSp>
      </p:grpSp>
      <p:sp>
        <p:nvSpPr>
          <p:cNvPr id="224" name="Shape 22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spcBef>
                <a:spcPts val="0"/>
              </a:spcBef>
            </a:pPr>
            <a:r>
              <a:rPr lang="en"/>
              <a:t>...in any cloud or on-prem data center...</a:t>
            </a:r>
            <a:endParaRPr/>
          </a:p>
          <a:p>
            <a:pPr>
              <a:spcBef>
                <a:spcPts val="0"/>
              </a:spcBef>
            </a:pPr>
            <a:endParaRPr/>
          </a:p>
        </p:txBody>
      </p:sp>
      <p:sp>
        <p:nvSpPr>
          <p:cNvPr id="225" name="Shape 225"/>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pPr>
              <a:buClr>
                <a:srgbClr val="000000"/>
              </a:buClr>
              <a:buSzPts val="1100"/>
            </a:pPr>
            <a:fld id="{00000000-1234-1234-1234-123412341234}" type="slidenum">
              <a:rPr lang="en"/>
              <a:pPr>
                <a:buClr>
                  <a:srgbClr val="000000"/>
                </a:buClr>
                <a:buSzPts val="1100"/>
              </a:pPr>
              <a:t>27</a:t>
            </a:fld>
            <a:endParaRPr/>
          </a:p>
        </p:txBody>
      </p:sp>
      <p:sp>
        <p:nvSpPr>
          <p:cNvPr id="226" name="Shape 226"/>
          <p:cNvSpPr/>
          <p:nvPr/>
        </p:nvSpPr>
        <p:spPr>
          <a:xfrm>
            <a:off x="3030633" y="2823267"/>
            <a:ext cx="2000800" cy="763600"/>
          </a:xfrm>
          <a:prstGeom prst="roundRect">
            <a:avLst>
              <a:gd name="adj" fmla="val 0"/>
            </a:avLst>
          </a:prstGeom>
          <a:noFill/>
          <a:ln>
            <a:noFill/>
          </a:ln>
        </p:spPr>
        <p:txBody>
          <a:bodyPr spcFirstLastPara="1" wrap="square" lIns="121900" tIns="121900" rIns="121900" bIns="121900" anchor="ctr" anchorCtr="0">
            <a:noAutofit/>
          </a:bodyPr>
          <a:lstStyle/>
          <a:p>
            <a:pPr algn="ctr"/>
            <a:r>
              <a:rPr lang="en" sz="2400" b="1">
                <a:solidFill>
                  <a:srgbClr val="666666"/>
                </a:solidFill>
                <a:latin typeface="Roboto"/>
                <a:ea typeface="Roboto"/>
                <a:cs typeface="Roboto"/>
                <a:sym typeface="Roboto"/>
              </a:rPr>
              <a:t>Any Cloud or Data Center</a:t>
            </a:r>
            <a:endParaRPr sz="2400" b="1">
              <a:solidFill>
                <a:srgbClr val="666666"/>
              </a:solidFill>
              <a:latin typeface="Roboto"/>
              <a:ea typeface="Roboto"/>
              <a:cs typeface="Roboto"/>
              <a:sym typeface="Roboto"/>
            </a:endParaRPr>
          </a:p>
        </p:txBody>
      </p:sp>
      <p:grpSp>
        <p:nvGrpSpPr>
          <p:cNvPr id="227" name="Shape 227"/>
          <p:cNvGrpSpPr/>
          <p:nvPr/>
        </p:nvGrpSpPr>
        <p:grpSpPr>
          <a:xfrm>
            <a:off x="5245333" y="1078337"/>
            <a:ext cx="6236000" cy="1665200"/>
            <a:chOff x="3934000" y="808753"/>
            <a:chExt cx="4677000" cy="1248900"/>
          </a:xfrm>
        </p:grpSpPr>
        <p:sp>
          <p:nvSpPr>
            <p:cNvPr id="228" name="Shape 228"/>
            <p:cNvSpPr/>
            <p:nvPr/>
          </p:nvSpPr>
          <p:spPr>
            <a:xfrm>
              <a:off x="3934000" y="808753"/>
              <a:ext cx="4677000" cy="1248900"/>
            </a:xfrm>
            <a:prstGeom prst="roundRect">
              <a:avLst>
                <a:gd name="adj" fmla="val 0"/>
              </a:avLst>
            </a:prstGeom>
            <a:solidFill>
              <a:schemeClr val="accent6"/>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29" name="Shape 229"/>
            <p:cNvSpPr/>
            <p:nvPr/>
          </p:nvSpPr>
          <p:spPr>
            <a:xfrm>
              <a:off x="4124375" y="940950"/>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30" name="Shape 230"/>
            <p:cNvSpPr/>
            <p:nvPr/>
          </p:nvSpPr>
          <p:spPr>
            <a:xfrm>
              <a:off x="5247858" y="940950"/>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31" name="Shape 231"/>
            <p:cNvSpPr/>
            <p:nvPr/>
          </p:nvSpPr>
          <p:spPr>
            <a:xfrm>
              <a:off x="6371342" y="940950"/>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32" name="Shape 232"/>
            <p:cNvSpPr/>
            <p:nvPr/>
          </p:nvSpPr>
          <p:spPr>
            <a:xfrm>
              <a:off x="7494825" y="940950"/>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pic>
          <p:nvPicPr>
            <p:cNvPr id="233" name="Shape 233" descr="amazon.png"/>
            <p:cNvPicPr preferRelativeResize="0"/>
            <p:nvPr/>
          </p:nvPicPr>
          <p:blipFill>
            <a:blip r:embed="rId7">
              <a:alphaModFix/>
            </a:blip>
            <a:stretch>
              <a:fillRect/>
            </a:stretch>
          </p:blipFill>
          <p:spPr>
            <a:xfrm>
              <a:off x="7514024" y="1645300"/>
              <a:ext cx="863186" cy="323700"/>
            </a:xfrm>
            <a:prstGeom prst="rect">
              <a:avLst/>
            </a:prstGeom>
            <a:noFill/>
            <a:ln>
              <a:noFill/>
            </a:ln>
          </p:spPr>
        </p:pic>
      </p:grpSp>
      <p:grpSp>
        <p:nvGrpSpPr>
          <p:cNvPr id="234" name="Shape 234"/>
          <p:cNvGrpSpPr/>
          <p:nvPr/>
        </p:nvGrpSpPr>
        <p:grpSpPr>
          <a:xfrm>
            <a:off x="5245333" y="2823253"/>
            <a:ext cx="6236000" cy="1665200"/>
            <a:chOff x="3934000" y="2117440"/>
            <a:chExt cx="4677000" cy="1248900"/>
          </a:xfrm>
        </p:grpSpPr>
        <p:grpSp>
          <p:nvGrpSpPr>
            <p:cNvPr id="235" name="Shape 235"/>
            <p:cNvGrpSpPr/>
            <p:nvPr/>
          </p:nvGrpSpPr>
          <p:grpSpPr>
            <a:xfrm>
              <a:off x="3934000" y="2117440"/>
              <a:ext cx="4677000" cy="1248900"/>
              <a:chOff x="3934000" y="2117440"/>
              <a:chExt cx="4677000" cy="1248900"/>
            </a:xfrm>
          </p:grpSpPr>
          <p:sp>
            <p:nvSpPr>
              <p:cNvPr id="236" name="Shape 236"/>
              <p:cNvSpPr/>
              <p:nvPr/>
            </p:nvSpPr>
            <p:spPr>
              <a:xfrm>
                <a:off x="3934000" y="2117440"/>
                <a:ext cx="4677000" cy="1248900"/>
              </a:xfrm>
              <a:prstGeom prst="roundRect">
                <a:avLst>
                  <a:gd name="adj" fmla="val 0"/>
                </a:avLst>
              </a:prstGeom>
              <a:solidFill>
                <a:srgbClr val="4986B1"/>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37" name="Shape 237"/>
              <p:cNvSpPr/>
              <p:nvPr/>
            </p:nvSpPr>
            <p:spPr>
              <a:xfrm>
                <a:off x="4124375" y="224987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38" name="Shape 238"/>
              <p:cNvSpPr/>
              <p:nvPr/>
            </p:nvSpPr>
            <p:spPr>
              <a:xfrm>
                <a:off x="5247858" y="224987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39" name="Shape 239"/>
              <p:cNvSpPr/>
              <p:nvPr/>
            </p:nvSpPr>
            <p:spPr>
              <a:xfrm>
                <a:off x="6371342" y="224987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40" name="Shape 240"/>
              <p:cNvSpPr/>
              <p:nvPr/>
            </p:nvSpPr>
            <p:spPr>
              <a:xfrm>
                <a:off x="7494825" y="224987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grpSp>
        <p:pic>
          <p:nvPicPr>
            <p:cNvPr id="241" name="Shape 241" descr="microsoftss.png"/>
            <p:cNvPicPr preferRelativeResize="0"/>
            <p:nvPr/>
          </p:nvPicPr>
          <p:blipFill rotWithShape="1">
            <a:blip r:embed="rId8">
              <a:alphaModFix/>
            </a:blip>
            <a:srcRect t="268" b="258"/>
            <a:stretch/>
          </p:blipFill>
          <p:spPr>
            <a:xfrm>
              <a:off x="7609274" y="2982588"/>
              <a:ext cx="863185" cy="323700"/>
            </a:xfrm>
            <a:prstGeom prst="rect">
              <a:avLst/>
            </a:prstGeom>
            <a:noFill/>
            <a:ln>
              <a:noFill/>
            </a:ln>
          </p:spPr>
        </p:pic>
      </p:grpSp>
      <p:grpSp>
        <p:nvGrpSpPr>
          <p:cNvPr id="242" name="Shape 242"/>
          <p:cNvGrpSpPr/>
          <p:nvPr/>
        </p:nvGrpSpPr>
        <p:grpSpPr>
          <a:xfrm>
            <a:off x="5245333" y="4568142"/>
            <a:ext cx="6243768" cy="1735425"/>
            <a:chOff x="3934000" y="3426106"/>
            <a:chExt cx="4682826" cy="1301569"/>
          </a:xfrm>
        </p:grpSpPr>
        <p:sp>
          <p:nvSpPr>
            <p:cNvPr id="243" name="Shape 243"/>
            <p:cNvSpPr/>
            <p:nvPr/>
          </p:nvSpPr>
          <p:spPr>
            <a:xfrm>
              <a:off x="3934000" y="3426106"/>
              <a:ext cx="4677000" cy="1248600"/>
            </a:xfrm>
            <a:prstGeom prst="roundRect">
              <a:avLst>
                <a:gd name="adj" fmla="val 0"/>
              </a:avLst>
            </a:prstGeom>
            <a:solidFill>
              <a:srgbClr val="B7B7B7"/>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44" name="Shape 244"/>
            <p:cNvSpPr/>
            <p:nvPr/>
          </p:nvSpPr>
          <p:spPr>
            <a:xfrm>
              <a:off x="4124375" y="355882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45" name="Shape 245"/>
            <p:cNvSpPr/>
            <p:nvPr/>
          </p:nvSpPr>
          <p:spPr>
            <a:xfrm>
              <a:off x="5247858" y="355882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46" name="Shape 246"/>
            <p:cNvSpPr/>
            <p:nvPr/>
          </p:nvSpPr>
          <p:spPr>
            <a:xfrm>
              <a:off x="6371342" y="355882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47" name="Shape 247"/>
            <p:cNvSpPr/>
            <p:nvPr/>
          </p:nvSpPr>
          <p:spPr>
            <a:xfrm>
              <a:off x="7494825" y="355882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48" name="Shape 248"/>
            <p:cNvSpPr/>
            <p:nvPr/>
          </p:nvSpPr>
          <p:spPr>
            <a:xfrm>
              <a:off x="7553326" y="4154975"/>
              <a:ext cx="1063500" cy="572700"/>
            </a:xfrm>
            <a:prstGeom prst="roundRect">
              <a:avLst>
                <a:gd name="adj" fmla="val 0"/>
              </a:avLst>
            </a:prstGeom>
            <a:noFill/>
            <a:ln>
              <a:noFill/>
            </a:ln>
          </p:spPr>
          <p:txBody>
            <a:bodyPr spcFirstLastPara="1" wrap="square" lIns="121900" tIns="121900" rIns="121900" bIns="121900" anchor="ctr" anchorCtr="0">
              <a:noAutofit/>
            </a:bodyPr>
            <a:lstStyle/>
            <a:p>
              <a:pPr algn="ctr"/>
              <a:r>
                <a:rPr lang="en" sz="2133" b="1" dirty="0">
                  <a:solidFill>
                    <a:srgbClr val="666666"/>
                  </a:solidFill>
                  <a:latin typeface="Roboto"/>
                  <a:ea typeface="Roboto"/>
                  <a:cs typeface="Roboto"/>
                  <a:sym typeface="Roboto"/>
                </a:rPr>
                <a:t>On-prem Synergy</a:t>
              </a:r>
              <a:endParaRPr sz="2133" b="1" dirty="0">
                <a:solidFill>
                  <a:srgbClr val="666666"/>
                </a:solidFill>
                <a:latin typeface="Roboto"/>
                <a:ea typeface="Roboto"/>
                <a:cs typeface="Roboto"/>
                <a:sym typeface="Roboto"/>
              </a:endParaRPr>
            </a:p>
          </p:txBody>
        </p:sp>
      </p:grpSp>
      <p:grpSp>
        <p:nvGrpSpPr>
          <p:cNvPr id="249" name="Shape 249"/>
          <p:cNvGrpSpPr/>
          <p:nvPr/>
        </p:nvGrpSpPr>
        <p:grpSpPr>
          <a:xfrm>
            <a:off x="428701" y="2765157"/>
            <a:ext cx="4580867" cy="2735839"/>
            <a:chOff x="185775" y="1920988"/>
            <a:chExt cx="3435650" cy="2051879"/>
          </a:xfrm>
        </p:grpSpPr>
        <p:sp>
          <p:nvSpPr>
            <p:cNvPr id="250" name="Shape 250"/>
            <p:cNvSpPr/>
            <p:nvPr/>
          </p:nvSpPr>
          <p:spPr>
            <a:xfrm>
              <a:off x="542925" y="2266950"/>
              <a:ext cx="1542900" cy="857400"/>
            </a:xfrm>
            <a:prstGeom prst="rect">
              <a:avLst/>
            </a:prstGeom>
            <a:solidFill>
              <a:srgbClr val="4866AB">
                <a:alpha val="86920"/>
              </a:srgbClr>
            </a:solidFill>
            <a:ln w="9525" cap="flat" cmpd="sng">
              <a:solidFill>
                <a:schemeClr val="dk2"/>
              </a:solidFill>
              <a:prstDash val="solid"/>
              <a:round/>
              <a:headEnd type="none" w="med" len="med"/>
              <a:tailEnd type="none" w="med" len="med"/>
            </a:ln>
          </p:spPr>
          <p:txBody>
            <a:bodyPr spcFirstLastPara="1" wrap="square" lIns="121900" tIns="121900" rIns="121900" bIns="121900" anchor="ctr" anchorCtr="0">
              <a:noAutofit/>
            </a:bodyPr>
            <a:lstStyle/>
            <a:p>
              <a:pPr algn="ctr"/>
              <a:r>
                <a:rPr lang="en" sz="2400" b="1">
                  <a:solidFill>
                    <a:srgbClr val="CFE2F3"/>
                  </a:solidFill>
                </a:rPr>
                <a:t>DC/OS, k8s, </a:t>
              </a:r>
              <a:endParaRPr sz="2400" b="1">
                <a:solidFill>
                  <a:srgbClr val="CFE2F3"/>
                </a:solidFill>
              </a:endParaRPr>
            </a:p>
            <a:p>
              <a:pPr algn="ctr"/>
              <a:r>
                <a:rPr lang="en" sz="2400" b="1">
                  <a:solidFill>
                    <a:srgbClr val="CFE2F3"/>
                  </a:solidFill>
                </a:rPr>
                <a:t>Docker ...</a:t>
              </a:r>
              <a:endParaRPr sz="2400" b="1">
                <a:solidFill>
                  <a:srgbClr val="CFE2F3"/>
                </a:solidFill>
              </a:endParaRPr>
            </a:p>
          </p:txBody>
        </p:sp>
        <p:pic>
          <p:nvPicPr>
            <p:cNvPr id="251" name="Shape 251" descr="laptop_portworks.png"/>
            <p:cNvPicPr preferRelativeResize="0"/>
            <p:nvPr/>
          </p:nvPicPr>
          <p:blipFill rotWithShape="1">
            <a:blip r:embed="rId9">
              <a:alphaModFix/>
            </a:blip>
            <a:srcRect l="5402" r="4401"/>
            <a:stretch/>
          </p:blipFill>
          <p:spPr>
            <a:xfrm>
              <a:off x="185775" y="1920988"/>
              <a:ext cx="2220926" cy="2051879"/>
            </a:xfrm>
            <a:prstGeom prst="rect">
              <a:avLst/>
            </a:prstGeom>
            <a:noFill/>
            <a:ln>
              <a:noFill/>
            </a:ln>
          </p:spPr>
        </p:pic>
        <p:sp>
          <p:nvSpPr>
            <p:cNvPr id="252" name="Shape 252"/>
            <p:cNvSpPr/>
            <p:nvPr/>
          </p:nvSpPr>
          <p:spPr>
            <a:xfrm>
              <a:off x="2232725" y="2627150"/>
              <a:ext cx="1388700" cy="323700"/>
            </a:xfrm>
            <a:prstGeom prst="rightArrow">
              <a:avLst>
                <a:gd name="adj1" fmla="val 68922"/>
                <a:gd name="adj2" fmla="val 50000"/>
              </a:avLst>
            </a:prstGeom>
            <a:solidFill>
              <a:srgbClr val="1C4587"/>
            </a:solidFill>
            <a:ln>
              <a:noFill/>
            </a:ln>
          </p:spPr>
          <p:txBody>
            <a:bodyPr spcFirstLastPara="1" wrap="square" lIns="121900" tIns="121900" rIns="121900" bIns="121900" anchor="ctr" anchorCtr="0">
              <a:noAutofit/>
            </a:bodyPr>
            <a:lstStyle/>
            <a:p>
              <a:pPr algn="ctr"/>
              <a:endParaRPr sz="1333">
                <a:solidFill>
                  <a:schemeClr val="lt1"/>
                </a:solidFill>
                <a:latin typeface="Roboto"/>
                <a:ea typeface="Roboto"/>
                <a:cs typeface="Roboto"/>
                <a:sym typeface="Roboto"/>
              </a:endParaRPr>
            </a:p>
          </p:txBody>
        </p:sp>
      </p:grpSp>
      <p:pic>
        <p:nvPicPr>
          <p:cNvPr id="42" name="Picture 41"/>
          <p:cNvPicPr>
            <a:picLocks noChangeAspect="1"/>
          </p:cNvPicPr>
          <p:nvPr/>
        </p:nvPicPr>
        <p:blipFill rotWithShape="1">
          <a:blip r:embed="rId10" cstate="print">
            <a:extLst>
              <a:ext uri="{28A0092B-C50C-407E-A947-70E740481C1C}">
                <a14:useLocalDpi xmlns:a14="http://schemas.microsoft.com/office/drawing/2010/main"/>
              </a:ext>
            </a:extLst>
          </a:blip>
          <a:srcRect r="-1"/>
          <a:stretch/>
        </p:blipFill>
        <p:spPr>
          <a:xfrm>
            <a:off x="9360084" y="6027242"/>
            <a:ext cx="1355717" cy="803072"/>
          </a:xfrm>
          <a:prstGeom prst="rect">
            <a:avLst/>
          </a:prstGeom>
        </p:spPr>
      </p:pic>
      <p:pic>
        <p:nvPicPr>
          <p:cNvPr id="43" name="Picture 42"/>
          <p:cNvPicPr>
            <a:picLocks noChangeAspect="1"/>
          </p:cNvPicPr>
          <p:nvPr/>
        </p:nvPicPr>
        <p:blipFill rotWithShape="1">
          <a:blip r:embed="rId11" cstate="print">
            <a:extLst>
              <a:ext uri="{28A0092B-C50C-407E-A947-70E740481C1C}">
                <a14:useLocalDpi xmlns:a14="http://schemas.microsoft.com/office/drawing/2010/main"/>
              </a:ext>
            </a:extLst>
          </a:blip>
          <a:srcRect l="-25431"/>
          <a:stretch/>
        </p:blipFill>
        <p:spPr>
          <a:xfrm>
            <a:off x="8763000" y="6131128"/>
            <a:ext cx="597084" cy="699186"/>
          </a:xfrm>
          <a:prstGeom prst="rect">
            <a:avLst/>
          </a:prstGeom>
        </p:spPr>
      </p:pic>
    </p:spTree>
    <p:extLst>
      <p:ext uri="{BB962C8B-B14F-4D97-AF65-F5344CB8AC3E}">
        <p14:creationId xmlns:p14="http://schemas.microsoft.com/office/powerpoint/2010/main" val="49385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213"/>
                                        </p:tgtEl>
                                      </p:cBhvr>
                                    </p:animEffect>
                                    <p:set>
                                      <p:cBhvr>
                                        <p:cTn id="7" dur="1" fill="hold">
                                          <p:stCondLst>
                                            <p:cond delay="1000"/>
                                          </p:stCondLst>
                                        </p:cTn>
                                        <p:tgtEl>
                                          <p:spTgt spid="213"/>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6"/>
                                        </p:tgtEl>
                                        <p:attrNameLst>
                                          <p:attrName>style.visibility</p:attrName>
                                        </p:attrNameLst>
                                      </p:cBhvr>
                                      <p:to>
                                        <p:strVal val="visible"/>
                                      </p:to>
                                    </p:set>
                                    <p:animEffect transition="in" filter="fade">
                                      <p:cBhvr>
                                        <p:cTn id="11" dur="500"/>
                                        <p:tgtEl>
                                          <p:spTgt spid="22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500"/>
                                        <p:tgtEl>
                                          <p:spTgt spid="227"/>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34"/>
                                        </p:tgtEl>
                                        <p:attrNameLst>
                                          <p:attrName>style.visibility</p:attrName>
                                        </p:attrNameLst>
                                      </p:cBhvr>
                                      <p:to>
                                        <p:strVal val="visible"/>
                                      </p:to>
                                    </p:set>
                                    <p:animEffect transition="in" filter="fade">
                                      <p:cBhvr>
                                        <p:cTn id="19" dur="1000"/>
                                        <p:tgtEl>
                                          <p:spTgt spid="234"/>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grpSp>
        <p:nvGrpSpPr>
          <p:cNvPr id="257" name="Shape 257"/>
          <p:cNvGrpSpPr/>
          <p:nvPr/>
        </p:nvGrpSpPr>
        <p:grpSpPr>
          <a:xfrm>
            <a:off x="5245333" y="2823253"/>
            <a:ext cx="6236000" cy="1665200"/>
            <a:chOff x="3934000" y="2117440"/>
            <a:chExt cx="4677000" cy="1248900"/>
          </a:xfrm>
        </p:grpSpPr>
        <p:sp>
          <p:nvSpPr>
            <p:cNvPr id="258" name="Shape 258"/>
            <p:cNvSpPr/>
            <p:nvPr/>
          </p:nvSpPr>
          <p:spPr>
            <a:xfrm>
              <a:off x="3934000" y="2117440"/>
              <a:ext cx="4677000" cy="1248900"/>
            </a:xfrm>
            <a:prstGeom prst="roundRect">
              <a:avLst>
                <a:gd name="adj" fmla="val 0"/>
              </a:avLst>
            </a:prstGeom>
            <a:solidFill>
              <a:srgbClr val="4986B1"/>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59" name="Shape 259"/>
            <p:cNvSpPr/>
            <p:nvPr/>
          </p:nvSpPr>
          <p:spPr>
            <a:xfrm>
              <a:off x="4124375" y="224987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60" name="Shape 260"/>
            <p:cNvSpPr/>
            <p:nvPr/>
          </p:nvSpPr>
          <p:spPr>
            <a:xfrm>
              <a:off x="5247858" y="224987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61" name="Shape 261"/>
            <p:cNvSpPr/>
            <p:nvPr/>
          </p:nvSpPr>
          <p:spPr>
            <a:xfrm>
              <a:off x="6371342" y="224987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62" name="Shape 262"/>
            <p:cNvSpPr/>
            <p:nvPr/>
          </p:nvSpPr>
          <p:spPr>
            <a:xfrm>
              <a:off x="7494825" y="224987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grpSp>
      <p:grpSp>
        <p:nvGrpSpPr>
          <p:cNvPr id="263" name="Shape 263"/>
          <p:cNvGrpSpPr/>
          <p:nvPr/>
        </p:nvGrpSpPr>
        <p:grpSpPr>
          <a:xfrm>
            <a:off x="5245333" y="1078337"/>
            <a:ext cx="6236000" cy="1665200"/>
            <a:chOff x="3934000" y="808753"/>
            <a:chExt cx="4677000" cy="1248900"/>
          </a:xfrm>
        </p:grpSpPr>
        <p:sp>
          <p:nvSpPr>
            <p:cNvPr id="264" name="Shape 264"/>
            <p:cNvSpPr/>
            <p:nvPr/>
          </p:nvSpPr>
          <p:spPr>
            <a:xfrm>
              <a:off x="3934000" y="808753"/>
              <a:ext cx="4677000" cy="1248900"/>
            </a:xfrm>
            <a:prstGeom prst="roundRect">
              <a:avLst>
                <a:gd name="adj" fmla="val 0"/>
              </a:avLst>
            </a:prstGeom>
            <a:solidFill>
              <a:schemeClr val="accent6"/>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65" name="Shape 265"/>
            <p:cNvSpPr/>
            <p:nvPr/>
          </p:nvSpPr>
          <p:spPr>
            <a:xfrm>
              <a:off x="4124375" y="940950"/>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66" name="Shape 266"/>
            <p:cNvSpPr/>
            <p:nvPr/>
          </p:nvSpPr>
          <p:spPr>
            <a:xfrm>
              <a:off x="5247858" y="940950"/>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67" name="Shape 267"/>
            <p:cNvSpPr/>
            <p:nvPr/>
          </p:nvSpPr>
          <p:spPr>
            <a:xfrm>
              <a:off x="6371342" y="940950"/>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68" name="Shape 268"/>
            <p:cNvSpPr/>
            <p:nvPr/>
          </p:nvSpPr>
          <p:spPr>
            <a:xfrm>
              <a:off x="7494825" y="940950"/>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pic>
          <p:nvPicPr>
            <p:cNvPr id="269" name="Shape 269" descr="amazon.png"/>
            <p:cNvPicPr preferRelativeResize="0"/>
            <p:nvPr/>
          </p:nvPicPr>
          <p:blipFill>
            <a:blip r:embed="rId3">
              <a:alphaModFix/>
            </a:blip>
            <a:stretch>
              <a:fillRect/>
            </a:stretch>
          </p:blipFill>
          <p:spPr>
            <a:xfrm>
              <a:off x="7514024" y="1645300"/>
              <a:ext cx="863186" cy="323700"/>
            </a:xfrm>
            <a:prstGeom prst="rect">
              <a:avLst/>
            </a:prstGeom>
            <a:noFill/>
            <a:ln>
              <a:noFill/>
            </a:ln>
          </p:spPr>
        </p:pic>
      </p:grpSp>
      <p:grpSp>
        <p:nvGrpSpPr>
          <p:cNvPr id="270" name="Shape 270"/>
          <p:cNvGrpSpPr/>
          <p:nvPr/>
        </p:nvGrpSpPr>
        <p:grpSpPr>
          <a:xfrm>
            <a:off x="5245333" y="4568142"/>
            <a:ext cx="6243768" cy="1735425"/>
            <a:chOff x="3934000" y="3426106"/>
            <a:chExt cx="4682826" cy="1301569"/>
          </a:xfrm>
        </p:grpSpPr>
        <p:sp>
          <p:nvSpPr>
            <p:cNvPr id="271" name="Shape 271"/>
            <p:cNvSpPr/>
            <p:nvPr/>
          </p:nvSpPr>
          <p:spPr>
            <a:xfrm>
              <a:off x="3934000" y="3426106"/>
              <a:ext cx="4677000" cy="1248600"/>
            </a:xfrm>
            <a:prstGeom prst="roundRect">
              <a:avLst>
                <a:gd name="adj" fmla="val 0"/>
              </a:avLst>
            </a:prstGeom>
            <a:solidFill>
              <a:srgbClr val="B7B7B7"/>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72" name="Shape 272"/>
            <p:cNvSpPr/>
            <p:nvPr/>
          </p:nvSpPr>
          <p:spPr>
            <a:xfrm>
              <a:off x="4124375" y="355882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73" name="Shape 273"/>
            <p:cNvSpPr/>
            <p:nvPr/>
          </p:nvSpPr>
          <p:spPr>
            <a:xfrm>
              <a:off x="5247858" y="355882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74" name="Shape 274"/>
            <p:cNvSpPr/>
            <p:nvPr/>
          </p:nvSpPr>
          <p:spPr>
            <a:xfrm>
              <a:off x="6371342" y="355882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75" name="Shape 275"/>
            <p:cNvSpPr/>
            <p:nvPr/>
          </p:nvSpPr>
          <p:spPr>
            <a:xfrm>
              <a:off x="7494825" y="3558826"/>
              <a:ext cx="925800" cy="6129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76" name="Shape 276"/>
            <p:cNvSpPr/>
            <p:nvPr/>
          </p:nvSpPr>
          <p:spPr>
            <a:xfrm>
              <a:off x="7553326" y="4154975"/>
              <a:ext cx="1063500" cy="572700"/>
            </a:xfrm>
            <a:prstGeom prst="roundRect">
              <a:avLst>
                <a:gd name="adj" fmla="val 0"/>
              </a:avLst>
            </a:prstGeom>
            <a:noFill/>
            <a:ln>
              <a:noFill/>
            </a:ln>
          </p:spPr>
          <p:txBody>
            <a:bodyPr spcFirstLastPara="1" wrap="square" lIns="121900" tIns="121900" rIns="121900" bIns="121900" anchor="ctr" anchorCtr="0">
              <a:noAutofit/>
            </a:bodyPr>
            <a:lstStyle/>
            <a:p>
              <a:pPr algn="ctr"/>
              <a:r>
                <a:rPr lang="en" sz="2133" b="1">
                  <a:solidFill>
                    <a:srgbClr val="666666"/>
                  </a:solidFill>
                  <a:latin typeface="Roboto"/>
                  <a:ea typeface="Roboto"/>
                  <a:cs typeface="Roboto"/>
                  <a:sym typeface="Roboto"/>
                </a:rPr>
                <a:t>On-prem</a:t>
              </a:r>
              <a:endParaRPr sz="2133" b="1">
                <a:solidFill>
                  <a:srgbClr val="666666"/>
                </a:solidFill>
                <a:latin typeface="Roboto"/>
                <a:ea typeface="Roboto"/>
                <a:cs typeface="Roboto"/>
                <a:sym typeface="Roboto"/>
              </a:endParaRPr>
            </a:p>
          </p:txBody>
        </p:sp>
      </p:grpSp>
      <p:sp>
        <p:nvSpPr>
          <p:cNvPr id="277" name="Shape 27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spcBef>
                <a:spcPts val="0"/>
              </a:spcBef>
            </a:pPr>
            <a:r>
              <a:rPr lang="en"/>
              <a:t>...across up to 1000 nodes </a:t>
            </a:r>
            <a:endParaRPr/>
          </a:p>
          <a:p>
            <a:pPr>
              <a:spcBef>
                <a:spcPts val="0"/>
              </a:spcBef>
            </a:pPr>
            <a:endParaRPr/>
          </a:p>
        </p:txBody>
      </p:sp>
      <p:sp>
        <p:nvSpPr>
          <p:cNvPr id="278" name="Shape 278"/>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pPr>
              <a:buClr>
                <a:srgbClr val="000000"/>
              </a:buClr>
              <a:buSzPts val="1100"/>
            </a:pPr>
            <a:fld id="{00000000-1234-1234-1234-123412341234}" type="slidenum">
              <a:rPr lang="en"/>
              <a:pPr>
                <a:buClr>
                  <a:srgbClr val="000000"/>
                </a:buClr>
                <a:buSzPts val="1100"/>
              </a:pPr>
              <a:t>28</a:t>
            </a:fld>
            <a:endParaRPr/>
          </a:p>
        </p:txBody>
      </p:sp>
      <p:sp>
        <p:nvSpPr>
          <p:cNvPr id="279" name="Shape 279"/>
          <p:cNvSpPr/>
          <p:nvPr/>
        </p:nvSpPr>
        <p:spPr>
          <a:xfrm>
            <a:off x="3030633" y="2823267"/>
            <a:ext cx="2000800" cy="763600"/>
          </a:xfrm>
          <a:prstGeom prst="roundRect">
            <a:avLst>
              <a:gd name="adj" fmla="val 0"/>
            </a:avLst>
          </a:prstGeom>
          <a:noFill/>
          <a:ln>
            <a:noFill/>
          </a:ln>
        </p:spPr>
        <p:txBody>
          <a:bodyPr spcFirstLastPara="1" wrap="square" lIns="121900" tIns="121900" rIns="121900" bIns="121900" anchor="ctr" anchorCtr="0">
            <a:noAutofit/>
          </a:bodyPr>
          <a:lstStyle/>
          <a:p>
            <a:pPr algn="ctr"/>
            <a:r>
              <a:rPr lang="en" sz="2400" b="1">
                <a:solidFill>
                  <a:srgbClr val="666666"/>
                </a:solidFill>
                <a:latin typeface="Roboto"/>
                <a:ea typeface="Roboto"/>
                <a:cs typeface="Roboto"/>
                <a:sym typeface="Roboto"/>
              </a:rPr>
              <a:t>Up to </a:t>
            </a:r>
            <a:br>
              <a:rPr lang="en" sz="2400" b="1">
                <a:solidFill>
                  <a:srgbClr val="666666"/>
                </a:solidFill>
                <a:latin typeface="Roboto"/>
                <a:ea typeface="Roboto"/>
                <a:cs typeface="Roboto"/>
                <a:sym typeface="Roboto"/>
              </a:rPr>
            </a:br>
            <a:r>
              <a:rPr lang="en" sz="2400" b="1">
                <a:solidFill>
                  <a:srgbClr val="666666"/>
                </a:solidFill>
                <a:latin typeface="Roboto"/>
                <a:ea typeface="Roboto"/>
                <a:cs typeface="Roboto"/>
                <a:sym typeface="Roboto"/>
              </a:rPr>
              <a:t>1000 nodes</a:t>
            </a:r>
            <a:endParaRPr sz="2400" b="1">
              <a:solidFill>
                <a:srgbClr val="666666"/>
              </a:solidFill>
              <a:latin typeface="Roboto"/>
              <a:ea typeface="Roboto"/>
              <a:cs typeface="Roboto"/>
              <a:sym typeface="Roboto"/>
            </a:endParaRPr>
          </a:p>
        </p:txBody>
      </p:sp>
      <p:grpSp>
        <p:nvGrpSpPr>
          <p:cNvPr id="280" name="Shape 280"/>
          <p:cNvGrpSpPr/>
          <p:nvPr/>
        </p:nvGrpSpPr>
        <p:grpSpPr>
          <a:xfrm>
            <a:off x="5245333" y="1078337"/>
            <a:ext cx="6236000" cy="1665200"/>
            <a:chOff x="3934000" y="808753"/>
            <a:chExt cx="4677000" cy="1248900"/>
          </a:xfrm>
        </p:grpSpPr>
        <p:sp>
          <p:nvSpPr>
            <p:cNvPr id="281" name="Shape 281"/>
            <p:cNvSpPr/>
            <p:nvPr/>
          </p:nvSpPr>
          <p:spPr>
            <a:xfrm>
              <a:off x="3934000" y="808753"/>
              <a:ext cx="4677000" cy="1248900"/>
            </a:xfrm>
            <a:prstGeom prst="roundRect">
              <a:avLst>
                <a:gd name="adj" fmla="val 0"/>
              </a:avLst>
            </a:prstGeom>
            <a:solidFill>
              <a:srgbClr val="D9D9D9"/>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82" name="Shape 282"/>
            <p:cNvSpPr/>
            <p:nvPr/>
          </p:nvSpPr>
          <p:spPr>
            <a:xfrm>
              <a:off x="4124375" y="940950"/>
              <a:ext cx="925800" cy="9801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83" name="Shape 283"/>
            <p:cNvSpPr/>
            <p:nvPr/>
          </p:nvSpPr>
          <p:spPr>
            <a:xfrm>
              <a:off x="5247858" y="940950"/>
              <a:ext cx="925800" cy="9801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84" name="Shape 284"/>
            <p:cNvSpPr/>
            <p:nvPr/>
          </p:nvSpPr>
          <p:spPr>
            <a:xfrm>
              <a:off x="6371342" y="940950"/>
              <a:ext cx="925800" cy="9801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285" name="Shape 285"/>
            <p:cNvSpPr/>
            <p:nvPr/>
          </p:nvSpPr>
          <p:spPr>
            <a:xfrm>
              <a:off x="7494825" y="940950"/>
              <a:ext cx="925800" cy="9801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grpSp>
          <p:nvGrpSpPr>
            <p:cNvPr id="286" name="Shape 286"/>
            <p:cNvGrpSpPr/>
            <p:nvPr/>
          </p:nvGrpSpPr>
          <p:grpSpPr>
            <a:xfrm>
              <a:off x="4292025" y="1018527"/>
              <a:ext cx="4049170" cy="838595"/>
              <a:chOff x="4292025" y="1018527"/>
              <a:chExt cx="4049170" cy="838595"/>
            </a:xfrm>
          </p:grpSpPr>
          <p:sp>
            <p:nvSpPr>
              <p:cNvPr id="287" name="Shape 287"/>
              <p:cNvSpPr/>
              <p:nvPr/>
            </p:nvSpPr>
            <p:spPr>
              <a:xfrm>
                <a:off x="4292025" y="1082489"/>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88" name="Shape 288"/>
              <p:cNvSpPr/>
              <p:nvPr/>
            </p:nvSpPr>
            <p:spPr>
              <a:xfrm>
                <a:off x="4320856" y="141737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89" name="Shape 289"/>
              <p:cNvSpPr/>
              <p:nvPr/>
            </p:nvSpPr>
            <p:spPr>
              <a:xfrm>
                <a:off x="4749962" y="1352010"/>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90" name="Shape 290"/>
              <p:cNvSpPr/>
              <p:nvPr/>
            </p:nvSpPr>
            <p:spPr>
              <a:xfrm>
                <a:off x="4368102" y="1614677"/>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91" name="Shape 291"/>
              <p:cNvSpPr/>
              <p:nvPr/>
            </p:nvSpPr>
            <p:spPr>
              <a:xfrm>
                <a:off x="4606932" y="161468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92" name="Shape 292"/>
              <p:cNvSpPr/>
              <p:nvPr/>
            </p:nvSpPr>
            <p:spPr>
              <a:xfrm>
                <a:off x="4845787" y="1734721"/>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93" name="Shape 293"/>
              <p:cNvSpPr/>
              <p:nvPr/>
            </p:nvSpPr>
            <p:spPr>
              <a:xfrm rot="5400000">
                <a:off x="5975672" y="1114049"/>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94" name="Shape 294"/>
              <p:cNvSpPr/>
              <p:nvPr/>
            </p:nvSpPr>
            <p:spPr>
              <a:xfrm rot="5400000">
                <a:off x="5621961" y="116670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95" name="Shape 295"/>
              <p:cNvSpPr/>
              <p:nvPr/>
            </p:nvSpPr>
            <p:spPr>
              <a:xfrm rot="5400000">
                <a:off x="5706152" y="1571987"/>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96" name="Shape 296"/>
              <p:cNvSpPr/>
              <p:nvPr/>
            </p:nvSpPr>
            <p:spPr>
              <a:xfrm rot="5400000">
                <a:off x="5667234" y="134810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97" name="Shape 297"/>
              <p:cNvSpPr/>
              <p:nvPr/>
            </p:nvSpPr>
            <p:spPr>
              <a:xfrm rot="5400000">
                <a:off x="5380704" y="137819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98" name="Shape 298"/>
              <p:cNvSpPr/>
              <p:nvPr/>
            </p:nvSpPr>
            <p:spPr>
              <a:xfrm rot="5400000">
                <a:off x="5369715" y="1667836"/>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299" name="Shape 299"/>
              <p:cNvSpPr/>
              <p:nvPr/>
            </p:nvSpPr>
            <p:spPr>
              <a:xfrm>
                <a:off x="4556177" y="120490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00" name="Shape 300"/>
              <p:cNvSpPr/>
              <p:nvPr/>
            </p:nvSpPr>
            <p:spPr>
              <a:xfrm>
                <a:off x="6478220" y="138859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01" name="Shape 301"/>
              <p:cNvSpPr/>
              <p:nvPr/>
            </p:nvSpPr>
            <p:spPr>
              <a:xfrm>
                <a:off x="6883502" y="130440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02" name="Shape 302"/>
              <p:cNvSpPr/>
              <p:nvPr/>
            </p:nvSpPr>
            <p:spPr>
              <a:xfrm>
                <a:off x="6979327" y="168711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03" name="Shape 303"/>
              <p:cNvSpPr/>
              <p:nvPr/>
            </p:nvSpPr>
            <p:spPr>
              <a:xfrm rot="5400000">
                <a:off x="7067867" y="1094728"/>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04" name="Shape 304"/>
              <p:cNvSpPr/>
              <p:nvPr/>
            </p:nvSpPr>
            <p:spPr>
              <a:xfrm>
                <a:off x="6689142" y="135199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05" name="Shape 305"/>
              <p:cNvSpPr/>
              <p:nvPr/>
            </p:nvSpPr>
            <p:spPr>
              <a:xfrm>
                <a:off x="6773033" y="158514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06" name="Shape 306"/>
              <p:cNvSpPr/>
              <p:nvPr/>
            </p:nvSpPr>
            <p:spPr>
              <a:xfrm>
                <a:off x="7035902" y="145680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07" name="Shape 307"/>
              <p:cNvSpPr/>
              <p:nvPr/>
            </p:nvSpPr>
            <p:spPr>
              <a:xfrm rot="5400000">
                <a:off x="7978673" y="1044298"/>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08" name="Shape 308"/>
              <p:cNvSpPr/>
              <p:nvPr/>
            </p:nvSpPr>
            <p:spPr>
              <a:xfrm rot="5400000">
                <a:off x="8034738" y="136980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09" name="Shape 309"/>
              <p:cNvSpPr/>
              <p:nvPr/>
            </p:nvSpPr>
            <p:spPr>
              <a:xfrm rot="5400000">
                <a:off x="7652026" y="158515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10" name="Shape 310"/>
              <p:cNvSpPr/>
              <p:nvPr/>
            </p:nvSpPr>
            <p:spPr>
              <a:xfrm rot="10800000">
                <a:off x="7856286" y="1697807"/>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11" name="Shape 311"/>
              <p:cNvSpPr/>
              <p:nvPr/>
            </p:nvSpPr>
            <p:spPr>
              <a:xfrm rot="5400000">
                <a:off x="8218795" y="120489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12" name="Shape 312"/>
              <p:cNvSpPr/>
              <p:nvPr/>
            </p:nvSpPr>
            <p:spPr>
              <a:xfrm rot="10800000">
                <a:off x="8207074" y="1492269"/>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13" name="Shape 313"/>
              <p:cNvSpPr/>
              <p:nvPr/>
            </p:nvSpPr>
            <p:spPr>
              <a:xfrm>
                <a:off x="4883487" y="1044310"/>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14" name="Shape 314"/>
              <p:cNvSpPr/>
              <p:nvPr/>
            </p:nvSpPr>
            <p:spPr>
              <a:xfrm rot="5400000">
                <a:off x="5931465" y="1539786"/>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b="1"/>
              </a:p>
            </p:txBody>
          </p:sp>
          <p:sp>
            <p:nvSpPr>
              <p:cNvPr id="315" name="Shape 315"/>
              <p:cNvSpPr/>
              <p:nvPr/>
            </p:nvSpPr>
            <p:spPr>
              <a:xfrm rot="5400000">
                <a:off x="5463752" y="1088586"/>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b="1"/>
              </a:p>
            </p:txBody>
          </p:sp>
          <p:sp>
            <p:nvSpPr>
              <p:cNvPr id="316" name="Shape 316"/>
              <p:cNvSpPr/>
              <p:nvPr/>
            </p:nvSpPr>
            <p:spPr>
              <a:xfrm rot="-5400000">
                <a:off x="6479289" y="111405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17" name="Shape 317"/>
              <p:cNvSpPr/>
              <p:nvPr/>
            </p:nvSpPr>
            <p:spPr>
              <a:xfrm rot="-5400000">
                <a:off x="6662577" y="1018527"/>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18" name="Shape 318"/>
              <p:cNvSpPr/>
              <p:nvPr/>
            </p:nvSpPr>
            <p:spPr>
              <a:xfrm>
                <a:off x="6566727" y="1647439"/>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19" name="Shape 319"/>
              <p:cNvSpPr/>
              <p:nvPr/>
            </p:nvSpPr>
            <p:spPr>
              <a:xfrm rot="5400000">
                <a:off x="7774429" y="123644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20" name="Shape 320"/>
              <p:cNvSpPr/>
              <p:nvPr/>
            </p:nvSpPr>
            <p:spPr>
              <a:xfrm rot="5400000">
                <a:off x="7576719" y="1082488"/>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21" name="Shape 321"/>
              <p:cNvSpPr/>
              <p:nvPr/>
            </p:nvSpPr>
            <p:spPr>
              <a:xfrm rot="10800000">
                <a:off x="7862436" y="149228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grpSp>
      </p:grpSp>
      <p:grpSp>
        <p:nvGrpSpPr>
          <p:cNvPr id="322" name="Shape 322"/>
          <p:cNvGrpSpPr/>
          <p:nvPr/>
        </p:nvGrpSpPr>
        <p:grpSpPr>
          <a:xfrm>
            <a:off x="5245333" y="2823253"/>
            <a:ext cx="6236000" cy="1665200"/>
            <a:chOff x="3934000" y="2117440"/>
            <a:chExt cx="4677000" cy="1248900"/>
          </a:xfrm>
        </p:grpSpPr>
        <p:sp>
          <p:nvSpPr>
            <p:cNvPr id="323" name="Shape 323"/>
            <p:cNvSpPr/>
            <p:nvPr/>
          </p:nvSpPr>
          <p:spPr>
            <a:xfrm>
              <a:off x="3934000" y="2117440"/>
              <a:ext cx="4677000" cy="1248900"/>
            </a:xfrm>
            <a:prstGeom prst="roundRect">
              <a:avLst>
                <a:gd name="adj" fmla="val 0"/>
              </a:avLst>
            </a:prstGeom>
            <a:solidFill>
              <a:srgbClr val="D9D9D9"/>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324" name="Shape 324"/>
            <p:cNvSpPr/>
            <p:nvPr/>
          </p:nvSpPr>
          <p:spPr>
            <a:xfrm>
              <a:off x="4124375" y="2238500"/>
              <a:ext cx="925800" cy="10035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325" name="Shape 325"/>
            <p:cNvSpPr/>
            <p:nvPr/>
          </p:nvSpPr>
          <p:spPr>
            <a:xfrm>
              <a:off x="5247858" y="2238500"/>
              <a:ext cx="925800" cy="10035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326" name="Shape 326"/>
            <p:cNvSpPr/>
            <p:nvPr/>
          </p:nvSpPr>
          <p:spPr>
            <a:xfrm>
              <a:off x="6371342" y="2238500"/>
              <a:ext cx="925800" cy="10035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327" name="Shape 327"/>
            <p:cNvSpPr/>
            <p:nvPr/>
          </p:nvSpPr>
          <p:spPr>
            <a:xfrm>
              <a:off x="7494825" y="2238500"/>
              <a:ext cx="925800" cy="10035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328" name="Shape 328"/>
            <p:cNvSpPr/>
            <p:nvPr/>
          </p:nvSpPr>
          <p:spPr>
            <a:xfrm rot="-5400000">
              <a:off x="5341116" y="295242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29" name="Shape 329"/>
            <p:cNvSpPr/>
            <p:nvPr/>
          </p:nvSpPr>
          <p:spPr>
            <a:xfrm rot="-5400000">
              <a:off x="5932302" y="3004319"/>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30" name="Shape 330"/>
            <p:cNvSpPr/>
            <p:nvPr/>
          </p:nvSpPr>
          <p:spPr>
            <a:xfrm rot="-5400000">
              <a:off x="5615362" y="249902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31" name="Shape 331"/>
            <p:cNvSpPr/>
            <p:nvPr/>
          </p:nvSpPr>
          <p:spPr>
            <a:xfrm rot="-5400000">
              <a:off x="5372680" y="256587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32" name="Shape 332"/>
            <p:cNvSpPr/>
            <p:nvPr/>
          </p:nvSpPr>
          <p:spPr>
            <a:xfrm rot="-5400000">
              <a:off x="5936085" y="2688281"/>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33" name="Shape 333"/>
            <p:cNvSpPr/>
            <p:nvPr/>
          </p:nvSpPr>
          <p:spPr>
            <a:xfrm rot="-5400000">
              <a:off x="5993349" y="239866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34" name="Shape 334"/>
            <p:cNvSpPr/>
            <p:nvPr/>
          </p:nvSpPr>
          <p:spPr>
            <a:xfrm>
              <a:off x="5400964" y="231012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35" name="Shape 335"/>
            <p:cNvSpPr/>
            <p:nvPr/>
          </p:nvSpPr>
          <p:spPr>
            <a:xfrm rot="-5400000">
              <a:off x="5610630" y="271837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36" name="Shape 336"/>
            <p:cNvSpPr/>
            <p:nvPr/>
          </p:nvSpPr>
          <p:spPr>
            <a:xfrm rot="10800000">
              <a:off x="7067854" y="2706637"/>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37" name="Shape 337"/>
            <p:cNvSpPr/>
            <p:nvPr/>
          </p:nvSpPr>
          <p:spPr>
            <a:xfrm rot="10800000">
              <a:off x="6662573" y="2790828"/>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38" name="Shape 338"/>
            <p:cNvSpPr/>
            <p:nvPr/>
          </p:nvSpPr>
          <p:spPr>
            <a:xfrm rot="10800000">
              <a:off x="6566748" y="2408116"/>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39" name="Shape 339"/>
            <p:cNvSpPr/>
            <p:nvPr/>
          </p:nvSpPr>
          <p:spPr>
            <a:xfrm rot="-5400000">
              <a:off x="6454083" y="2680676"/>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40" name="Shape 340"/>
            <p:cNvSpPr/>
            <p:nvPr/>
          </p:nvSpPr>
          <p:spPr>
            <a:xfrm rot="10800000">
              <a:off x="6856933" y="256588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41" name="Shape 341"/>
            <p:cNvSpPr/>
            <p:nvPr/>
          </p:nvSpPr>
          <p:spPr>
            <a:xfrm rot="5400000">
              <a:off x="6875180" y="2871248"/>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42" name="Shape 342"/>
            <p:cNvSpPr/>
            <p:nvPr/>
          </p:nvSpPr>
          <p:spPr>
            <a:xfrm rot="5400000">
              <a:off x="6856927" y="233495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43" name="Shape 343"/>
            <p:cNvSpPr/>
            <p:nvPr/>
          </p:nvSpPr>
          <p:spPr>
            <a:xfrm rot="5400000">
              <a:off x="7058929" y="2533386"/>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44" name="Shape 344"/>
            <p:cNvSpPr/>
            <p:nvPr/>
          </p:nvSpPr>
          <p:spPr>
            <a:xfrm rot="-5400000">
              <a:off x="6659633" y="296316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45" name="Shape 345"/>
            <p:cNvSpPr/>
            <p:nvPr/>
          </p:nvSpPr>
          <p:spPr>
            <a:xfrm rot="-5400000">
              <a:off x="7920277" y="2987557"/>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46" name="Shape 346"/>
            <p:cNvSpPr/>
            <p:nvPr/>
          </p:nvSpPr>
          <p:spPr>
            <a:xfrm rot="-5400000">
              <a:off x="7856287" y="2653888"/>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47" name="Shape 347"/>
            <p:cNvSpPr/>
            <p:nvPr/>
          </p:nvSpPr>
          <p:spPr>
            <a:xfrm rot="-5400000">
              <a:off x="8218799" y="2486451"/>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48" name="Shape 348"/>
            <p:cNvSpPr/>
            <p:nvPr/>
          </p:nvSpPr>
          <p:spPr>
            <a:xfrm>
              <a:off x="8018914" y="2548998"/>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49" name="Shape 349"/>
            <p:cNvSpPr/>
            <p:nvPr/>
          </p:nvSpPr>
          <p:spPr>
            <a:xfrm rot="-5400000">
              <a:off x="8061030" y="277663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50" name="Shape 350"/>
            <p:cNvSpPr/>
            <p:nvPr/>
          </p:nvSpPr>
          <p:spPr>
            <a:xfrm>
              <a:off x="7663751" y="257933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51" name="Shape 351"/>
            <p:cNvSpPr/>
            <p:nvPr/>
          </p:nvSpPr>
          <p:spPr>
            <a:xfrm rot="10800000">
              <a:off x="4766433" y="2389060"/>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52" name="Shape 352"/>
            <p:cNvSpPr/>
            <p:nvPr/>
          </p:nvSpPr>
          <p:spPr>
            <a:xfrm rot="-5400000">
              <a:off x="4749962" y="2842838"/>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53" name="Shape 353"/>
            <p:cNvSpPr/>
            <p:nvPr/>
          </p:nvSpPr>
          <p:spPr>
            <a:xfrm rot="-5400000">
              <a:off x="5775705" y="259097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54" name="Shape 354"/>
            <p:cNvSpPr/>
            <p:nvPr/>
          </p:nvSpPr>
          <p:spPr>
            <a:xfrm rot="-5400000">
              <a:off x="7699130" y="284077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55" name="Shape 355"/>
            <p:cNvSpPr/>
            <p:nvPr/>
          </p:nvSpPr>
          <p:spPr>
            <a:xfrm rot="-5400000">
              <a:off x="4419087" y="235321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56" name="Shape 356"/>
            <p:cNvSpPr/>
            <p:nvPr/>
          </p:nvSpPr>
          <p:spPr>
            <a:xfrm rot="-5400000">
              <a:off x="4644030" y="254757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57" name="Shape 357"/>
            <p:cNvSpPr/>
            <p:nvPr/>
          </p:nvSpPr>
          <p:spPr>
            <a:xfrm>
              <a:off x="4246751" y="235027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58" name="Shape 358"/>
            <p:cNvSpPr/>
            <p:nvPr/>
          </p:nvSpPr>
          <p:spPr>
            <a:xfrm rot="-5400000">
              <a:off x="4282130" y="2611710"/>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59" name="Shape 359"/>
            <p:cNvSpPr/>
            <p:nvPr/>
          </p:nvSpPr>
          <p:spPr>
            <a:xfrm rot="10800000">
              <a:off x="4549645" y="277262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60" name="Shape 360"/>
            <p:cNvSpPr/>
            <p:nvPr/>
          </p:nvSpPr>
          <p:spPr>
            <a:xfrm rot="-5400000">
              <a:off x="4796503" y="2996580"/>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61" name="Shape 361"/>
            <p:cNvSpPr/>
            <p:nvPr/>
          </p:nvSpPr>
          <p:spPr>
            <a:xfrm>
              <a:off x="4299825" y="2980109"/>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62" name="Shape 362"/>
            <p:cNvSpPr/>
            <p:nvPr/>
          </p:nvSpPr>
          <p:spPr>
            <a:xfrm rot="-5400000">
              <a:off x="4412941" y="277979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63" name="Shape 363"/>
            <p:cNvSpPr/>
            <p:nvPr/>
          </p:nvSpPr>
          <p:spPr>
            <a:xfrm rot="-5400000">
              <a:off x="7783612" y="2388000"/>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grpSp>
      <p:grpSp>
        <p:nvGrpSpPr>
          <p:cNvPr id="364" name="Shape 364"/>
          <p:cNvGrpSpPr/>
          <p:nvPr/>
        </p:nvGrpSpPr>
        <p:grpSpPr>
          <a:xfrm>
            <a:off x="5245333" y="4568141"/>
            <a:ext cx="6236000" cy="1664800"/>
            <a:chOff x="3934000" y="3426106"/>
            <a:chExt cx="4677000" cy="1248600"/>
          </a:xfrm>
        </p:grpSpPr>
        <p:sp>
          <p:nvSpPr>
            <p:cNvPr id="365" name="Shape 365"/>
            <p:cNvSpPr/>
            <p:nvPr/>
          </p:nvSpPr>
          <p:spPr>
            <a:xfrm>
              <a:off x="3934000" y="3426106"/>
              <a:ext cx="4677000" cy="1248600"/>
            </a:xfrm>
            <a:prstGeom prst="roundRect">
              <a:avLst>
                <a:gd name="adj" fmla="val 0"/>
              </a:avLst>
            </a:prstGeom>
            <a:solidFill>
              <a:srgbClr val="D9D9D9"/>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366" name="Shape 366"/>
            <p:cNvSpPr/>
            <p:nvPr/>
          </p:nvSpPr>
          <p:spPr>
            <a:xfrm>
              <a:off x="4124375" y="3562350"/>
              <a:ext cx="925800" cy="9621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367" name="Shape 367"/>
            <p:cNvSpPr/>
            <p:nvPr/>
          </p:nvSpPr>
          <p:spPr>
            <a:xfrm>
              <a:off x="5247858" y="3562350"/>
              <a:ext cx="925800" cy="9621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368" name="Shape 368"/>
            <p:cNvSpPr/>
            <p:nvPr/>
          </p:nvSpPr>
          <p:spPr>
            <a:xfrm>
              <a:off x="6371342" y="3562350"/>
              <a:ext cx="925800" cy="9621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sp>
          <p:nvSpPr>
            <p:cNvPr id="369" name="Shape 369"/>
            <p:cNvSpPr/>
            <p:nvPr/>
          </p:nvSpPr>
          <p:spPr>
            <a:xfrm>
              <a:off x="7494825" y="3562350"/>
              <a:ext cx="925800" cy="962100"/>
            </a:xfrm>
            <a:prstGeom prst="roundRect">
              <a:avLst>
                <a:gd name="adj" fmla="val 0"/>
              </a:avLst>
            </a:prstGeom>
            <a:solidFill>
              <a:srgbClr val="FC4F00"/>
            </a:solidFill>
            <a:ln>
              <a:noFill/>
            </a:ln>
          </p:spPr>
          <p:txBody>
            <a:bodyPr spcFirstLastPara="1" wrap="square" lIns="121900" tIns="121900" rIns="121900" bIns="121900" anchor="ctr" anchorCtr="0">
              <a:noAutofit/>
            </a:bodyPr>
            <a:lstStyle/>
            <a:p>
              <a:endParaRPr sz="2400">
                <a:solidFill>
                  <a:srgbClr val="F3F3F3"/>
                </a:solidFill>
              </a:endParaRPr>
            </a:p>
          </p:txBody>
        </p:sp>
        <p:grpSp>
          <p:nvGrpSpPr>
            <p:cNvPr id="370" name="Shape 370"/>
            <p:cNvGrpSpPr/>
            <p:nvPr/>
          </p:nvGrpSpPr>
          <p:grpSpPr>
            <a:xfrm rot="10800000">
              <a:off x="4219338" y="3678517"/>
              <a:ext cx="4049170" cy="801680"/>
              <a:chOff x="4292025" y="1018527"/>
              <a:chExt cx="4049170" cy="801680"/>
            </a:xfrm>
          </p:grpSpPr>
          <p:sp>
            <p:nvSpPr>
              <p:cNvPr id="371" name="Shape 371"/>
              <p:cNvSpPr/>
              <p:nvPr/>
            </p:nvSpPr>
            <p:spPr>
              <a:xfrm>
                <a:off x="4292025" y="1082489"/>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72" name="Shape 372"/>
              <p:cNvSpPr/>
              <p:nvPr/>
            </p:nvSpPr>
            <p:spPr>
              <a:xfrm>
                <a:off x="4320856" y="141737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73" name="Shape 373"/>
              <p:cNvSpPr/>
              <p:nvPr/>
            </p:nvSpPr>
            <p:spPr>
              <a:xfrm>
                <a:off x="4749962" y="1352010"/>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74" name="Shape 374"/>
              <p:cNvSpPr/>
              <p:nvPr/>
            </p:nvSpPr>
            <p:spPr>
              <a:xfrm>
                <a:off x="4368102" y="1614677"/>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75" name="Shape 375"/>
              <p:cNvSpPr/>
              <p:nvPr/>
            </p:nvSpPr>
            <p:spPr>
              <a:xfrm>
                <a:off x="4606932" y="1614683"/>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76" name="Shape 376"/>
              <p:cNvSpPr/>
              <p:nvPr/>
            </p:nvSpPr>
            <p:spPr>
              <a:xfrm rot="5400000">
                <a:off x="5975672" y="1114049"/>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77" name="Shape 377"/>
              <p:cNvSpPr/>
              <p:nvPr/>
            </p:nvSpPr>
            <p:spPr>
              <a:xfrm rot="5400000">
                <a:off x="5621961" y="116670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78" name="Shape 378"/>
              <p:cNvSpPr/>
              <p:nvPr/>
            </p:nvSpPr>
            <p:spPr>
              <a:xfrm rot="5400000">
                <a:off x="5706152" y="1571987"/>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79" name="Shape 379"/>
              <p:cNvSpPr/>
              <p:nvPr/>
            </p:nvSpPr>
            <p:spPr>
              <a:xfrm rot="5400000">
                <a:off x="5667234" y="134810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80" name="Shape 380"/>
              <p:cNvSpPr/>
              <p:nvPr/>
            </p:nvSpPr>
            <p:spPr>
              <a:xfrm rot="5400000">
                <a:off x="5380704" y="137819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81" name="Shape 381"/>
              <p:cNvSpPr/>
              <p:nvPr/>
            </p:nvSpPr>
            <p:spPr>
              <a:xfrm rot="5400000">
                <a:off x="5369715" y="1667836"/>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82" name="Shape 382"/>
              <p:cNvSpPr/>
              <p:nvPr/>
            </p:nvSpPr>
            <p:spPr>
              <a:xfrm>
                <a:off x="4556177" y="120490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83" name="Shape 383"/>
              <p:cNvSpPr/>
              <p:nvPr/>
            </p:nvSpPr>
            <p:spPr>
              <a:xfrm>
                <a:off x="6478220" y="138859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84" name="Shape 384"/>
              <p:cNvSpPr/>
              <p:nvPr/>
            </p:nvSpPr>
            <p:spPr>
              <a:xfrm>
                <a:off x="6883502" y="130440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85" name="Shape 385"/>
              <p:cNvSpPr/>
              <p:nvPr/>
            </p:nvSpPr>
            <p:spPr>
              <a:xfrm>
                <a:off x="6979327" y="168711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86" name="Shape 386"/>
              <p:cNvSpPr/>
              <p:nvPr/>
            </p:nvSpPr>
            <p:spPr>
              <a:xfrm rot="5400000">
                <a:off x="7067867" y="1094728"/>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87" name="Shape 387"/>
              <p:cNvSpPr/>
              <p:nvPr/>
            </p:nvSpPr>
            <p:spPr>
              <a:xfrm>
                <a:off x="6689142" y="1351995"/>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88" name="Shape 388"/>
              <p:cNvSpPr/>
              <p:nvPr/>
            </p:nvSpPr>
            <p:spPr>
              <a:xfrm>
                <a:off x="6773033" y="158514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89" name="Shape 389"/>
              <p:cNvSpPr/>
              <p:nvPr/>
            </p:nvSpPr>
            <p:spPr>
              <a:xfrm>
                <a:off x="7035902" y="145680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90" name="Shape 390"/>
              <p:cNvSpPr/>
              <p:nvPr/>
            </p:nvSpPr>
            <p:spPr>
              <a:xfrm rot="5400000">
                <a:off x="7978673" y="1044298"/>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91" name="Shape 391"/>
              <p:cNvSpPr/>
              <p:nvPr/>
            </p:nvSpPr>
            <p:spPr>
              <a:xfrm rot="5400000">
                <a:off x="8034738" y="136980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92" name="Shape 392"/>
              <p:cNvSpPr/>
              <p:nvPr/>
            </p:nvSpPr>
            <p:spPr>
              <a:xfrm rot="5400000">
                <a:off x="7652026" y="158515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93" name="Shape 393"/>
              <p:cNvSpPr/>
              <p:nvPr/>
            </p:nvSpPr>
            <p:spPr>
              <a:xfrm rot="10800000">
                <a:off x="7856286" y="1697807"/>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94" name="Shape 394"/>
              <p:cNvSpPr/>
              <p:nvPr/>
            </p:nvSpPr>
            <p:spPr>
              <a:xfrm rot="5400000">
                <a:off x="8218795" y="120489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95" name="Shape 395"/>
              <p:cNvSpPr/>
              <p:nvPr/>
            </p:nvSpPr>
            <p:spPr>
              <a:xfrm rot="10800000">
                <a:off x="8207074" y="1492269"/>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96" name="Shape 396"/>
              <p:cNvSpPr/>
              <p:nvPr/>
            </p:nvSpPr>
            <p:spPr>
              <a:xfrm>
                <a:off x="4883487" y="1044310"/>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397" name="Shape 397"/>
              <p:cNvSpPr/>
              <p:nvPr/>
            </p:nvSpPr>
            <p:spPr>
              <a:xfrm rot="5400000">
                <a:off x="5931465" y="1539786"/>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b="1"/>
              </a:p>
            </p:txBody>
          </p:sp>
          <p:sp>
            <p:nvSpPr>
              <p:cNvPr id="398" name="Shape 398"/>
              <p:cNvSpPr/>
              <p:nvPr/>
            </p:nvSpPr>
            <p:spPr>
              <a:xfrm rot="5400000">
                <a:off x="5463752" y="1088586"/>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b="1"/>
              </a:p>
            </p:txBody>
          </p:sp>
          <p:sp>
            <p:nvSpPr>
              <p:cNvPr id="399" name="Shape 399"/>
              <p:cNvSpPr/>
              <p:nvPr/>
            </p:nvSpPr>
            <p:spPr>
              <a:xfrm rot="-5400000">
                <a:off x="6479289" y="111405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400" name="Shape 400"/>
              <p:cNvSpPr/>
              <p:nvPr/>
            </p:nvSpPr>
            <p:spPr>
              <a:xfrm rot="-5400000">
                <a:off x="6662577" y="1018527"/>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401" name="Shape 401"/>
              <p:cNvSpPr/>
              <p:nvPr/>
            </p:nvSpPr>
            <p:spPr>
              <a:xfrm>
                <a:off x="6566727" y="1647439"/>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402" name="Shape 402"/>
              <p:cNvSpPr/>
              <p:nvPr/>
            </p:nvSpPr>
            <p:spPr>
              <a:xfrm rot="5400000">
                <a:off x="7774429" y="123644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403" name="Shape 403"/>
              <p:cNvSpPr/>
              <p:nvPr/>
            </p:nvSpPr>
            <p:spPr>
              <a:xfrm rot="5400000">
                <a:off x="7576719" y="1082488"/>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sp>
            <p:nvSpPr>
              <p:cNvPr id="404" name="Shape 404"/>
              <p:cNvSpPr/>
              <p:nvPr/>
            </p:nvSpPr>
            <p:spPr>
              <a:xfrm rot="10800000">
                <a:off x="7862436" y="1492282"/>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405" name="Shape 405"/>
            <p:cNvSpPr/>
            <p:nvPr/>
          </p:nvSpPr>
          <p:spPr>
            <a:xfrm rot="10800000">
              <a:off x="7896533" y="3947384"/>
              <a:ext cx="122400" cy="122400"/>
            </a:xfrm>
            <a:prstGeom prst="diamond">
              <a:avLst/>
            </a:prstGeom>
            <a:solidFill>
              <a:schemeClr val="lt1"/>
            </a:solidFill>
            <a:ln>
              <a:noFill/>
            </a:ln>
          </p:spPr>
          <p:txBody>
            <a:bodyPr spcFirstLastPara="1" wrap="square" lIns="121900" tIns="121900" rIns="121900" bIns="121900" anchor="ctr" anchorCtr="0">
              <a:noAutofit/>
            </a:bodyPr>
            <a:lstStyle/>
            <a:p>
              <a:endParaRPr sz="2400"/>
            </a:p>
          </p:txBody>
        </p:sp>
      </p:grpSp>
      <p:grpSp>
        <p:nvGrpSpPr>
          <p:cNvPr id="406" name="Shape 406"/>
          <p:cNvGrpSpPr/>
          <p:nvPr/>
        </p:nvGrpSpPr>
        <p:grpSpPr>
          <a:xfrm>
            <a:off x="450900" y="2561318"/>
            <a:ext cx="4580867" cy="2735839"/>
            <a:chOff x="185775" y="1920988"/>
            <a:chExt cx="3435650" cy="2051879"/>
          </a:xfrm>
        </p:grpSpPr>
        <p:sp>
          <p:nvSpPr>
            <p:cNvPr id="407" name="Shape 407"/>
            <p:cNvSpPr/>
            <p:nvPr/>
          </p:nvSpPr>
          <p:spPr>
            <a:xfrm>
              <a:off x="542925" y="2266950"/>
              <a:ext cx="1542900" cy="857400"/>
            </a:xfrm>
            <a:prstGeom prst="rect">
              <a:avLst/>
            </a:prstGeom>
            <a:solidFill>
              <a:srgbClr val="4866AB">
                <a:alpha val="86920"/>
              </a:srgbClr>
            </a:solidFill>
            <a:ln w="9525" cap="flat" cmpd="sng">
              <a:solidFill>
                <a:schemeClr val="dk2"/>
              </a:solidFill>
              <a:prstDash val="solid"/>
              <a:round/>
              <a:headEnd type="none" w="med" len="med"/>
              <a:tailEnd type="none" w="med" len="med"/>
            </a:ln>
          </p:spPr>
          <p:txBody>
            <a:bodyPr spcFirstLastPara="1" wrap="square" lIns="121900" tIns="121900" rIns="121900" bIns="121900" anchor="ctr" anchorCtr="0">
              <a:noAutofit/>
            </a:bodyPr>
            <a:lstStyle/>
            <a:p>
              <a:pPr algn="ctr"/>
              <a:r>
                <a:rPr lang="en" sz="2400" b="1">
                  <a:solidFill>
                    <a:srgbClr val="CFE2F3"/>
                  </a:solidFill>
                </a:rPr>
                <a:t>DC/OS, k8s, </a:t>
              </a:r>
              <a:endParaRPr sz="2400" b="1">
                <a:solidFill>
                  <a:srgbClr val="CFE2F3"/>
                </a:solidFill>
              </a:endParaRPr>
            </a:p>
            <a:p>
              <a:pPr algn="ctr"/>
              <a:r>
                <a:rPr lang="en" sz="2400" b="1">
                  <a:solidFill>
                    <a:srgbClr val="CFE2F3"/>
                  </a:solidFill>
                </a:rPr>
                <a:t>Docker ...</a:t>
              </a:r>
              <a:endParaRPr sz="2400" b="1">
                <a:solidFill>
                  <a:srgbClr val="CFE2F3"/>
                </a:solidFill>
              </a:endParaRPr>
            </a:p>
          </p:txBody>
        </p:sp>
        <p:pic>
          <p:nvPicPr>
            <p:cNvPr id="408" name="Shape 408" descr="laptop_portworks.png"/>
            <p:cNvPicPr preferRelativeResize="0"/>
            <p:nvPr/>
          </p:nvPicPr>
          <p:blipFill rotWithShape="1">
            <a:blip r:embed="rId4">
              <a:alphaModFix/>
            </a:blip>
            <a:srcRect l="5402" r="4401"/>
            <a:stretch/>
          </p:blipFill>
          <p:spPr>
            <a:xfrm>
              <a:off x="185775" y="1920988"/>
              <a:ext cx="2220926" cy="2051879"/>
            </a:xfrm>
            <a:prstGeom prst="rect">
              <a:avLst/>
            </a:prstGeom>
            <a:noFill/>
            <a:ln>
              <a:noFill/>
            </a:ln>
          </p:spPr>
        </p:pic>
        <p:sp>
          <p:nvSpPr>
            <p:cNvPr id="409" name="Shape 409"/>
            <p:cNvSpPr/>
            <p:nvPr/>
          </p:nvSpPr>
          <p:spPr>
            <a:xfrm>
              <a:off x="2232725" y="2627150"/>
              <a:ext cx="1388700" cy="323700"/>
            </a:xfrm>
            <a:prstGeom prst="rightArrow">
              <a:avLst>
                <a:gd name="adj1" fmla="val 68922"/>
                <a:gd name="adj2" fmla="val 50000"/>
              </a:avLst>
            </a:prstGeom>
            <a:solidFill>
              <a:srgbClr val="1C4587"/>
            </a:solidFill>
            <a:ln>
              <a:noFill/>
            </a:ln>
          </p:spPr>
          <p:txBody>
            <a:bodyPr spcFirstLastPara="1" wrap="square" lIns="121900" tIns="121900" rIns="121900" bIns="121900" anchor="ctr" anchorCtr="0">
              <a:noAutofit/>
            </a:bodyPr>
            <a:lstStyle/>
            <a:p>
              <a:pPr algn="ctr"/>
              <a:endParaRPr sz="1333">
                <a:solidFill>
                  <a:schemeClr val="lt1"/>
                </a:solidFill>
                <a:latin typeface="Roboto"/>
                <a:ea typeface="Roboto"/>
                <a:cs typeface="Roboto"/>
                <a:sym typeface="Roboto"/>
              </a:endParaRPr>
            </a:p>
          </p:txBody>
        </p:sp>
      </p:grpSp>
      <p:pic>
        <p:nvPicPr>
          <p:cNvPr id="155" name="Picture 154"/>
          <p:cNvPicPr>
            <a:picLocks noChangeAspect="1"/>
          </p:cNvPicPr>
          <p:nvPr/>
        </p:nvPicPr>
        <p:blipFill rotWithShape="1">
          <a:blip r:embed="rId5" cstate="print">
            <a:extLst>
              <a:ext uri="{28A0092B-C50C-407E-A947-70E740481C1C}">
                <a14:useLocalDpi xmlns:a14="http://schemas.microsoft.com/office/drawing/2010/main"/>
              </a:ext>
            </a:extLst>
          </a:blip>
          <a:srcRect r="-1"/>
          <a:stretch/>
        </p:blipFill>
        <p:spPr>
          <a:xfrm>
            <a:off x="9360084" y="6027242"/>
            <a:ext cx="1355717" cy="803072"/>
          </a:xfrm>
          <a:prstGeom prst="rect">
            <a:avLst/>
          </a:prstGeom>
        </p:spPr>
      </p:pic>
      <p:pic>
        <p:nvPicPr>
          <p:cNvPr id="156" name="Picture 155"/>
          <p:cNvPicPr>
            <a:picLocks noChangeAspect="1"/>
          </p:cNvPicPr>
          <p:nvPr/>
        </p:nvPicPr>
        <p:blipFill rotWithShape="1">
          <a:blip r:embed="rId6" cstate="print">
            <a:extLst>
              <a:ext uri="{28A0092B-C50C-407E-A947-70E740481C1C}">
                <a14:useLocalDpi xmlns:a14="http://schemas.microsoft.com/office/drawing/2010/main"/>
              </a:ext>
            </a:extLst>
          </a:blip>
          <a:srcRect l="-25431"/>
          <a:stretch/>
        </p:blipFill>
        <p:spPr>
          <a:xfrm>
            <a:off x="8763000" y="6131128"/>
            <a:ext cx="597084" cy="699186"/>
          </a:xfrm>
          <a:prstGeom prst="rect">
            <a:avLst/>
          </a:prstGeom>
        </p:spPr>
      </p:pic>
    </p:spTree>
    <p:extLst>
      <p:ext uri="{BB962C8B-B14F-4D97-AF65-F5344CB8AC3E}">
        <p14:creationId xmlns:p14="http://schemas.microsoft.com/office/powerpoint/2010/main" val="11994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500"/>
                                        <p:tgtEl>
                                          <p:spTgt spid="2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2"/>
                                        </p:tgtEl>
                                        <p:attrNameLst>
                                          <p:attrName>style.visibility</p:attrName>
                                        </p:attrNameLst>
                                      </p:cBhvr>
                                      <p:to>
                                        <p:strVal val="visible"/>
                                      </p:to>
                                    </p:set>
                                    <p:animEffect transition="in" filter="fade">
                                      <p:cBhvr>
                                        <p:cTn id="11" dur="500"/>
                                        <p:tgtEl>
                                          <p:spTgt spid="3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4"/>
                                        </p:tgtEl>
                                        <p:attrNameLst>
                                          <p:attrName>style.visibility</p:attrName>
                                        </p:attrNameLst>
                                      </p:cBhvr>
                                      <p:to>
                                        <p:strVal val="visible"/>
                                      </p:to>
                                    </p:set>
                                    <p:animEffect transition="in" filter="fade">
                                      <p:cBhvr>
                                        <p:cTn id="15"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dirty="0"/>
              <a:t>Why Portworx for k8s?</a:t>
            </a:r>
            <a:endParaRPr dirty="0"/>
          </a:p>
        </p:txBody>
      </p:sp>
      <p:sp>
        <p:nvSpPr>
          <p:cNvPr id="126" name="Shape 126"/>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a:buSzPts val="2400"/>
              <a:buFont typeface="Wingdings" panose="05000000000000000000" pitchFamily="2" charset="2"/>
              <a:buChar char="q"/>
            </a:pPr>
            <a:r>
              <a:rPr lang="en" sz="2000" dirty="0"/>
              <a:t>100% Cloud Native</a:t>
            </a:r>
            <a:endParaRPr sz="2000" dirty="0"/>
          </a:p>
          <a:p>
            <a:pPr lvl="2" indent="-457189">
              <a:spcBef>
                <a:spcPts val="0"/>
              </a:spcBef>
              <a:buSzPts val="1800"/>
              <a:buFont typeface="Wingdings" panose="05000000000000000000" pitchFamily="2" charset="2"/>
              <a:buChar char="§"/>
            </a:pPr>
            <a:r>
              <a:rPr lang="en" sz="1800" dirty="0"/>
              <a:t>Everything in Portworx is container-granular, everything configurable via API and CLI</a:t>
            </a:r>
            <a:endParaRPr sz="1800" dirty="0"/>
          </a:p>
          <a:p>
            <a:pPr>
              <a:buSzPts val="2400"/>
              <a:buFont typeface="Wingdings" panose="05000000000000000000" pitchFamily="2" charset="2"/>
              <a:buChar char="q"/>
            </a:pPr>
            <a:r>
              <a:rPr lang="en" sz="2000" dirty="0"/>
              <a:t>Most production experience</a:t>
            </a:r>
            <a:endParaRPr sz="2000" dirty="0"/>
          </a:p>
          <a:p>
            <a:pPr lvl="2" indent="-457189">
              <a:spcBef>
                <a:spcPts val="0"/>
              </a:spcBef>
              <a:buSzPts val="1800"/>
              <a:buFont typeface="Wingdings" panose="05000000000000000000" pitchFamily="2" charset="2"/>
              <a:buChar char="§"/>
            </a:pPr>
            <a:r>
              <a:rPr lang="en" sz="1800" dirty="0"/>
              <a:t>GA for 18 months, users like GE, Verizon, Dreamworks running at scale</a:t>
            </a:r>
            <a:endParaRPr sz="1800" dirty="0"/>
          </a:p>
          <a:p>
            <a:pPr lvl="2" indent="-457189">
              <a:spcBef>
                <a:spcPts val="0"/>
              </a:spcBef>
              <a:buSzPts val="1800"/>
              <a:buFont typeface="Wingdings" panose="05000000000000000000" pitchFamily="2" charset="2"/>
              <a:buChar char="§"/>
            </a:pPr>
            <a:r>
              <a:rPr lang="en" sz="1800" dirty="0"/>
              <a:t>Scales to 1000 nodes today</a:t>
            </a:r>
            <a:endParaRPr sz="1800" dirty="0"/>
          </a:p>
          <a:p>
            <a:pPr>
              <a:buSzPts val="2400"/>
              <a:buFont typeface="Wingdings" panose="05000000000000000000" pitchFamily="2" charset="2"/>
              <a:buChar char="q"/>
            </a:pPr>
            <a:r>
              <a:rPr lang="en" sz="2000" dirty="0"/>
              <a:t>Deep Kubernetes integration</a:t>
            </a:r>
            <a:endParaRPr sz="2000" dirty="0"/>
          </a:p>
          <a:p>
            <a:pPr lvl="2" indent="-457189">
              <a:spcBef>
                <a:spcPts val="0"/>
              </a:spcBef>
              <a:buSzPts val="1800"/>
              <a:buFont typeface="Wingdings" panose="05000000000000000000" pitchFamily="2" charset="2"/>
              <a:buChar char="§"/>
            </a:pPr>
            <a:r>
              <a:rPr lang="en" sz="1800" dirty="0"/>
              <a:t>Install and use all features directly via Kubectl</a:t>
            </a:r>
            <a:endParaRPr sz="1800" dirty="0"/>
          </a:p>
          <a:p>
            <a:pPr lvl="2" indent="-457189">
              <a:spcBef>
                <a:spcPts val="0"/>
              </a:spcBef>
              <a:buSzPts val="1800"/>
              <a:buFont typeface="Wingdings" panose="05000000000000000000" pitchFamily="2" charset="2"/>
              <a:buChar char="§"/>
            </a:pPr>
            <a:r>
              <a:rPr lang="en" sz="1800" dirty="0"/>
              <a:t>Application awareness to overcome k8s scheduling issues</a:t>
            </a:r>
            <a:endParaRPr sz="1800" dirty="0"/>
          </a:p>
          <a:p>
            <a:pPr indent="0">
              <a:spcBef>
                <a:spcPts val="1600"/>
              </a:spcBef>
              <a:spcAft>
                <a:spcPts val="1600"/>
              </a:spcAft>
              <a:buNone/>
            </a:pPr>
            <a:endParaRPr dirty="0"/>
          </a:p>
        </p:txBody>
      </p:sp>
      <p:sp>
        <p:nvSpPr>
          <p:cNvPr id="127" name="Shape 127"/>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fld id="{00000000-1234-1234-1234-123412341234}" type="slidenum">
              <a:rPr lang="en"/>
              <a:pPr/>
              <a:t>29</a:t>
            </a:fld>
            <a:endParaRPr/>
          </a:p>
        </p:txBody>
      </p:sp>
    </p:spTree>
    <p:extLst>
      <p:ext uri="{BB962C8B-B14F-4D97-AF65-F5344CB8AC3E}">
        <p14:creationId xmlns:p14="http://schemas.microsoft.com/office/powerpoint/2010/main" val="836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91000" y="381000"/>
            <a:ext cx="5867400" cy="2286000"/>
          </a:xfrm>
        </p:spPr>
        <p:txBody>
          <a:bodyPr>
            <a:noAutofit/>
          </a:bodyPr>
          <a:lstStyle/>
          <a:p>
            <a:r>
              <a:rPr lang="en-US" sz="3200" dirty="0"/>
              <a:t>Global Solutions </a:t>
            </a:r>
            <a:r>
              <a:rPr lang="en-US" sz="3200" dirty="0" smtClean="0"/>
              <a:t>Engineering</a:t>
            </a:r>
            <a:br>
              <a:rPr lang="en-US" sz="3200" dirty="0" smtClean="0"/>
            </a:br>
            <a:r>
              <a:rPr lang="en-US" sz="2400" dirty="0" smtClean="0"/>
              <a:t>Who </a:t>
            </a:r>
            <a:r>
              <a:rPr lang="en-US" sz="2400" dirty="0"/>
              <a:t>we are….What we do?</a:t>
            </a:r>
            <a:endParaRPr lang="en-US" sz="3200" dirty="0"/>
          </a:p>
        </p:txBody>
      </p:sp>
      <p:sp>
        <p:nvSpPr>
          <p:cNvPr id="7" name="Rectangle 6"/>
          <p:cNvSpPr/>
          <p:nvPr/>
        </p:nvSpPr>
        <p:spPr>
          <a:xfrm>
            <a:off x="6705600" y="6323422"/>
            <a:ext cx="5029200" cy="215444"/>
          </a:xfrm>
          <a:prstGeom prst="rect">
            <a:avLst/>
          </a:prstGeom>
        </p:spPr>
        <p:txBody>
          <a:bodyPr wrap="square">
            <a:spAutoFit/>
          </a:bodyPr>
          <a:lstStyle/>
          <a:p>
            <a:r>
              <a:rPr lang="en-GB" sz="800" dirty="0" smtClean="0">
                <a:solidFill>
                  <a:srgbClr val="C6C9CA">
                    <a:lumMod val="50000"/>
                  </a:srgbClr>
                </a:solidFill>
              </a:rPr>
              <a:t>Image courtesy: http</a:t>
            </a:r>
            <a:r>
              <a:rPr lang="en-GB" sz="800" dirty="0">
                <a:solidFill>
                  <a:srgbClr val="C6C9CA">
                    <a:lumMod val="50000"/>
                  </a:srgbClr>
                </a:solidFill>
              </a:rPr>
              <a:t>://fireaviation.com/2015/09/22/forest-service-to-transition-to-ram-air-parachutes/</a:t>
            </a:r>
          </a:p>
        </p:txBody>
      </p:sp>
      <p:sp>
        <p:nvSpPr>
          <p:cNvPr id="6" name="Content Placeholder 5"/>
          <p:cNvSpPr>
            <a:spLocks noGrp="1"/>
          </p:cNvSpPr>
          <p:nvPr>
            <p:ph type="body" sz="quarter" idx="14"/>
          </p:nvPr>
        </p:nvSpPr>
        <p:spPr>
          <a:xfrm>
            <a:off x="4648200" y="1312025"/>
            <a:ext cx="6366852" cy="1371600"/>
          </a:xfrm>
          <a:solidFill>
            <a:srgbClr val="EAEAEA">
              <a:alpha val="58000"/>
            </a:srgbClr>
          </a:solidFill>
          <a:ln w="76200">
            <a:solidFill>
              <a:srgbClr val="00B388"/>
            </a:solidFill>
          </a:ln>
        </p:spPr>
        <p:txBody>
          <a:bodyPr lIns="91440" tIns="91440" rIns="91440" bIns="91440">
            <a:noAutofit/>
          </a:bodyPr>
          <a:lstStyle/>
          <a:p>
            <a:pPr marL="0" indent="0" defTabSz="573444">
              <a:spcAft>
                <a:spcPts val="533"/>
              </a:spcAft>
              <a:buSzPct val="100000"/>
              <a:buNone/>
            </a:pPr>
            <a:r>
              <a:rPr lang="en-US" b="1" dirty="0">
                <a:cs typeface="HP Simplified" pitchFamily="34" charset="0"/>
              </a:rPr>
              <a:t>Mission:</a:t>
            </a:r>
          </a:p>
          <a:p>
            <a:pPr marL="230188" indent="0" defTabSz="573444">
              <a:spcAft>
                <a:spcPts val="533"/>
              </a:spcAft>
              <a:buSzPct val="100000"/>
              <a:buNone/>
            </a:pPr>
            <a:r>
              <a:rPr lang="en-US" i="1" kern="0" dirty="0"/>
              <a:t>Be a strategic partner for our </a:t>
            </a:r>
            <a:r>
              <a:rPr lang="en-US" i="1" kern="0" dirty="0" smtClean="0"/>
              <a:t>Geographies, </a:t>
            </a:r>
            <a:r>
              <a:rPr lang="en-US" i="1" kern="0" dirty="0"/>
              <a:t>BU’s and Partners in architecting </a:t>
            </a:r>
            <a:r>
              <a:rPr lang="en-US" b="1" i="1" kern="0" dirty="0"/>
              <a:t>customer-centric</a:t>
            </a:r>
            <a:r>
              <a:rPr lang="en-US" i="1" kern="0" dirty="0"/>
              <a:t> </a:t>
            </a:r>
            <a:r>
              <a:rPr lang="en-US" b="1" i="1" kern="0" dirty="0"/>
              <a:t>solutions</a:t>
            </a:r>
            <a:r>
              <a:rPr lang="en-US" i="1" kern="0" dirty="0"/>
              <a:t> to </a:t>
            </a:r>
            <a:r>
              <a:rPr lang="en-US" i="1" kern="0" dirty="0" smtClean="0"/>
              <a:t>accelerate </a:t>
            </a:r>
            <a:r>
              <a:rPr lang="en-US" i="1" kern="0" dirty="0"/>
              <a:t>HPE </a:t>
            </a:r>
            <a:r>
              <a:rPr lang="en-US" i="1" kern="0" dirty="0" smtClean="0"/>
              <a:t>growth</a:t>
            </a:r>
            <a:r>
              <a:rPr lang="en-US" dirty="0" smtClean="0">
                <a:cs typeface="HP Simplified" pitchFamily="34" charset="0"/>
              </a:rPr>
              <a:t>.</a:t>
            </a:r>
            <a:endParaRPr lang="en-US" sz="1400" dirty="0"/>
          </a:p>
        </p:txBody>
      </p:sp>
      <p:grpSp>
        <p:nvGrpSpPr>
          <p:cNvPr id="3" name="Group 2"/>
          <p:cNvGrpSpPr/>
          <p:nvPr/>
        </p:nvGrpSpPr>
        <p:grpSpPr>
          <a:xfrm>
            <a:off x="1229303" y="3047999"/>
            <a:ext cx="10721067" cy="2895599"/>
            <a:chOff x="1229303" y="3047999"/>
            <a:chExt cx="10721067" cy="2895599"/>
          </a:xfrm>
        </p:grpSpPr>
        <p:sp>
          <p:nvSpPr>
            <p:cNvPr id="5" name="Rectangle 4"/>
            <p:cNvSpPr/>
            <p:nvPr/>
          </p:nvSpPr>
          <p:spPr bwMode="ltGray">
            <a:xfrm rot="16200000">
              <a:off x="5142037" y="-864735"/>
              <a:ext cx="2895599" cy="10721067"/>
            </a:xfrm>
            <a:prstGeom prst="rect">
              <a:avLst/>
            </a:prstGeom>
            <a:gradFill>
              <a:gsLst>
                <a:gs pos="0">
                  <a:schemeClr val="bg1">
                    <a:lumMod val="83000"/>
                    <a:alpha val="45000"/>
                  </a:schemeClr>
                </a:gs>
                <a:gs pos="100000">
                  <a:schemeClr val="bg1">
                    <a:lumMod val="87000"/>
                    <a:alpha val="77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smtClean="0">
                <a:solidFill>
                  <a:prstClr val="white"/>
                </a:solidFill>
                <a:cs typeface="Arial" panose="020B0604020202020204" pitchFamily="34" charset="0"/>
              </a:endParaRPr>
            </a:p>
          </p:txBody>
        </p:sp>
        <p:sp>
          <p:nvSpPr>
            <p:cNvPr id="8" name="Rectangle 7"/>
            <p:cNvSpPr/>
            <p:nvPr/>
          </p:nvSpPr>
          <p:spPr bwMode="ltGray">
            <a:xfrm>
              <a:off x="1229303" y="3176364"/>
              <a:ext cx="2089081" cy="2560801"/>
            </a:xfrm>
            <a:prstGeom prst="rect">
              <a:avLst/>
            </a:prstGeom>
            <a:noFill/>
            <a:ln w="50800">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137160" rIns="137160" bIns="137160" rtlCol="0" anchor="t"/>
            <a:lstStyle/>
            <a:p>
              <a:pPr>
                <a:lnSpc>
                  <a:spcPct val="90000"/>
                </a:lnSpc>
              </a:pPr>
              <a:r>
                <a:rPr lang="en-US" sz="2000" b="1" dirty="0" smtClean="0">
                  <a:solidFill>
                    <a:prstClr val="black"/>
                  </a:solidFill>
                </a:rPr>
                <a:t>Shared Field</a:t>
              </a:r>
            </a:p>
            <a:p>
              <a:pPr>
                <a:lnSpc>
                  <a:spcPct val="90000"/>
                </a:lnSpc>
              </a:pPr>
              <a:r>
                <a:rPr lang="en-US" sz="2000" b="1" dirty="0" smtClean="0">
                  <a:solidFill>
                    <a:prstClr val="black"/>
                  </a:solidFill>
                </a:rPr>
                <a:t>Engineering</a:t>
              </a:r>
              <a:endParaRPr lang="en-US" sz="2000" b="1" dirty="0">
                <a:solidFill>
                  <a:prstClr val="black"/>
                </a:solidFill>
              </a:endParaRPr>
            </a:p>
          </p:txBody>
        </p:sp>
        <p:sp>
          <p:nvSpPr>
            <p:cNvPr id="9" name="TextBox 8"/>
            <p:cNvSpPr txBox="1"/>
            <p:nvPr/>
          </p:nvSpPr>
          <p:spPr>
            <a:xfrm>
              <a:off x="3505200" y="3179654"/>
              <a:ext cx="8445168" cy="2557511"/>
            </a:xfrm>
            <a:prstGeom prst="rect">
              <a:avLst/>
            </a:prstGeom>
            <a:noFill/>
            <a:ln w="50800">
              <a:solidFill>
                <a:srgbClr val="01A982">
                  <a:alpha val="57000"/>
                </a:srgbClr>
              </a:solidFill>
              <a:miter lim="800000"/>
            </a:ln>
          </p:spPr>
          <p:txBody>
            <a:bodyPr wrap="square" lIns="182880" tIns="0" rIns="182880" bIns="0" rtlCol="0" anchor="t">
              <a:noAutofit/>
            </a:bodyPr>
            <a:lstStyle/>
            <a:p>
              <a:pPr marL="285750" indent="-285750">
                <a:spcBef>
                  <a:spcPts val="600"/>
                </a:spcBef>
                <a:spcAft>
                  <a:spcPts val="600"/>
                </a:spcAft>
                <a:buFont typeface="Arial" panose="020B0604020202020204" pitchFamily="34" charset="0"/>
                <a:buChar char="•"/>
              </a:pPr>
              <a:r>
                <a:rPr lang="en-US" b="1" dirty="0">
                  <a:solidFill>
                    <a:prstClr val="black"/>
                  </a:solidFill>
                </a:rPr>
                <a:t>L</a:t>
              </a:r>
              <a:r>
                <a:rPr lang="en-US" b="1" dirty="0" smtClean="0">
                  <a:solidFill>
                    <a:prstClr val="black"/>
                  </a:solidFill>
                </a:rPr>
                <a:t>ast </a:t>
              </a:r>
              <a:r>
                <a:rPr lang="en-US" b="1" dirty="0">
                  <a:solidFill>
                    <a:prstClr val="black"/>
                  </a:solidFill>
                </a:rPr>
                <a:t>mile </a:t>
              </a:r>
              <a:r>
                <a:rPr lang="en-US" b="1" dirty="0" smtClean="0">
                  <a:solidFill>
                    <a:prstClr val="black"/>
                  </a:solidFill>
                </a:rPr>
                <a:t>engineering</a:t>
              </a:r>
              <a:r>
                <a:rPr lang="en-US" b="1" dirty="0">
                  <a:solidFill>
                    <a:prstClr val="black"/>
                  </a:solidFill>
                </a:rPr>
                <a:t> </a:t>
              </a:r>
              <a:r>
                <a:rPr lang="en-US" b="1" dirty="0" smtClean="0">
                  <a:solidFill>
                    <a:prstClr val="black"/>
                  </a:solidFill>
                </a:rPr>
                <a:t>- Remove </a:t>
              </a:r>
              <a:r>
                <a:rPr lang="en-US" b="1" dirty="0">
                  <a:solidFill>
                    <a:prstClr val="black"/>
                  </a:solidFill>
                </a:rPr>
                <a:t>technology inhibitors and overcome product </a:t>
              </a:r>
              <a:r>
                <a:rPr lang="en-US" b="1" dirty="0" smtClean="0">
                  <a:solidFill>
                    <a:prstClr val="black"/>
                  </a:solidFill>
                </a:rPr>
                <a:t>gaps</a:t>
              </a:r>
            </a:p>
            <a:p>
              <a:pPr marL="285750" indent="-285750">
                <a:spcBef>
                  <a:spcPts val="600"/>
                </a:spcBef>
                <a:spcAft>
                  <a:spcPts val="600"/>
                </a:spcAft>
                <a:buFont typeface="Arial" panose="020B0604020202020204" pitchFamily="34" charset="0"/>
                <a:buChar char="•"/>
              </a:pPr>
              <a:r>
                <a:rPr lang="en-US" b="1" dirty="0" smtClean="0">
                  <a:solidFill>
                    <a:prstClr val="black"/>
                  </a:solidFill>
                </a:rPr>
                <a:t>‘</a:t>
              </a:r>
              <a:r>
                <a:rPr lang="en-US" b="1" dirty="0">
                  <a:solidFill>
                    <a:prstClr val="black"/>
                  </a:solidFill>
                </a:rPr>
                <a:t>First of a kind (FOAK)’ solution development for customers using HPE technology and build reusable </a:t>
              </a:r>
              <a:r>
                <a:rPr lang="en-US" b="1" dirty="0" smtClean="0">
                  <a:solidFill>
                    <a:prstClr val="black"/>
                  </a:solidFill>
                </a:rPr>
                <a:t>solutions</a:t>
              </a:r>
            </a:p>
            <a:p>
              <a:pPr marL="285750" indent="-285750">
                <a:spcBef>
                  <a:spcPts val="600"/>
                </a:spcBef>
                <a:spcAft>
                  <a:spcPts val="600"/>
                </a:spcAft>
                <a:buFont typeface="Arial" panose="020B0604020202020204" pitchFamily="34" charset="0"/>
                <a:buChar char="•"/>
              </a:pPr>
              <a:r>
                <a:rPr lang="en-US" b="1" dirty="0">
                  <a:solidFill>
                    <a:prstClr val="black"/>
                  </a:solidFill>
                </a:rPr>
                <a:t>Competitive attack and install base growth/retention initiatives</a:t>
              </a:r>
            </a:p>
            <a:p>
              <a:pPr marL="285750" indent="-285750">
                <a:spcBef>
                  <a:spcPts val="600"/>
                </a:spcBef>
                <a:spcAft>
                  <a:spcPts val="600"/>
                </a:spcAft>
                <a:buFont typeface="Arial" panose="020B0604020202020204" pitchFamily="34" charset="0"/>
                <a:buChar char="•"/>
              </a:pPr>
              <a:r>
                <a:rPr lang="en-GB" b="1" dirty="0" smtClean="0">
                  <a:solidFill>
                    <a:prstClr val="black"/>
                  </a:solidFill>
                </a:rPr>
                <a:t>POC/Pilot engagements</a:t>
              </a:r>
            </a:p>
            <a:p>
              <a:pPr marL="285750" indent="-285750">
                <a:spcBef>
                  <a:spcPts val="600"/>
                </a:spcBef>
                <a:spcAft>
                  <a:spcPts val="600"/>
                </a:spcAft>
                <a:buFont typeface="Arial" panose="020B0604020202020204" pitchFamily="34" charset="0"/>
                <a:buChar char="•"/>
              </a:pPr>
              <a:r>
                <a:rPr lang="en-US" b="1" dirty="0" smtClean="0">
                  <a:solidFill>
                    <a:prstClr val="black"/>
                  </a:solidFill>
                </a:rPr>
                <a:t>Performance Engineering</a:t>
              </a:r>
            </a:p>
          </p:txBody>
        </p:sp>
      </p:grpSp>
    </p:spTree>
    <p:extLst>
      <p:ext uri="{BB962C8B-B14F-4D97-AF65-F5344CB8AC3E}">
        <p14:creationId xmlns:p14="http://schemas.microsoft.com/office/powerpoint/2010/main" val="259418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dk1"/>
                </a:solidFill>
                <a:latin typeface="Arial"/>
                <a:ea typeface="Arial"/>
                <a:cs typeface="Arial"/>
              </a:rPr>
              <a:t>Node failover scenario with Portworx – before node failure</a:t>
            </a:r>
          </a:p>
        </p:txBody>
      </p:sp>
      <p:pic>
        <p:nvPicPr>
          <p:cNvPr id="2" name="Picture 1"/>
          <p:cNvPicPr>
            <a:picLocks noChangeAspect="1"/>
          </p:cNvPicPr>
          <p:nvPr/>
        </p:nvPicPr>
        <p:blipFill>
          <a:blip r:embed="rId3"/>
          <a:stretch>
            <a:fillRect/>
          </a:stretch>
        </p:blipFill>
        <p:spPr>
          <a:xfrm>
            <a:off x="604837" y="2005012"/>
            <a:ext cx="10982325" cy="2847975"/>
          </a:xfrm>
          <a:prstGeom prst="rect">
            <a:avLst/>
          </a:prstGeom>
          <a:ln>
            <a:solidFill>
              <a:schemeClr val="bg1"/>
            </a:solidFill>
          </a:ln>
        </p:spPr>
      </p:pic>
      <p:sp>
        <p:nvSpPr>
          <p:cNvPr id="6" name="Rectangle 5"/>
          <p:cNvSpPr/>
          <p:nvPr/>
        </p:nvSpPr>
        <p:spPr bwMode="ltGray">
          <a:xfrm>
            <a:off x="10820400" y="2667000"/>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
        <p:nvSpPr>
          <p:cNvPr id="7" name="Rectangle 6"/>
          <p:cNvSpPr/>
          <p:nvPr/>
        </p:nvSpPr>
        <p:spPr bwMode="ltGray">
          <a:xfrm>
            <a:off x="10668000" y="3559159"/>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Tree>
    <p:extLst>
      <p:ext uri="{BB962C8B-B14F-4D97-AF65-F5344CB8AC3E}">
        <p14:creationId xmlns:p14="http://schemas.microsoft.com/office/powerpoint/2010/main" val="383004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dk1"/>
                </a:solidFill>
                <a:latin typeface="Arial"/>
                <a:ea typeface="Arial"/>
                <a:cs typeface="Arial"/>
              </a:rPr>
              <a:t>Node failover scenario with Portworx – after node failure</a:t>
            </a:r>
          </a:p>
        </p:txBody>
      </p:sp>
      <p:pic>
        <p:nvPicPr>
          <p:cNvPr id="2" name="Picture 1"/>
          <p:cNvPicPr>
            <a:picLocks noChangeAspect="1"/>
          </p:cNvPicPr>
          <p:nvPr/>
        </p:nvPicPr>
        <p:blipFill>
          <a:blip r:embed="rId3"/>
          <a:stretch>
            <a:fillRect/>
          </a:stretch>
        </p:blipFill>
        <p:spPr>
          <a:xfrm>
            <a:off x="1219200" y="1595299"/>
            <a:ext cx="8958135" cy="4623111"/>
          </a:xfrm>
          <a:prstGeom prst="rect">
            <a:avLst/>
          </a:prstGeom>
          <a:ln>
            <a:solidFill>
              <a:schemeClr val="tx1">
                <a:lumMod val="75000"/>
                <a:lumOff val="25000"/>
              </a:schemeClr>
            </a:solidFill>
          </a:ln>
        </p:spPr>
      </p:pic>
      <p:sp>
        <p:nvSpPr>
          <p:cNvPr id="4" name="Rectangle 3"/>
          <p:cNvSpPr/>
          <p:nvPr/>
        </p:nvSpPr>
        <p:spPr bwMode="ltGray">
          <a:xfrm>
            <a:off x="9448800" y="2286000"/>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
        <p:nvSpPr>
          <p:cNvPr id="5" name="Rectangle 4"/>
          <p:cNvSpPr/>
          <p:nvPr/>
        </p:nvSpPr>
        <p:spPr bwMode="ltGray">
          <a:xfrm>
            <a:off x="9372600" y="2677069"/>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
        <p:nvSpPr>
          <p:cNvPr id="6" name="Rectangle 5"/>
          <p:cNvSpPr/>
          <p:nvPr/>
        </p:nvSpPr>
        <p:spPr bwMode="ltGray">
          <a:xfrm>
            <a:off x="9449586" y="3828070"/>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
        <p:nvSpPr>
          <p:cNvPr id="7" name="Rectangle 6"/>
          <p:cNvSpPr/>
          <p:nvPr/>
        </p:nvSpPr>
        <p:spPr bwMode="ltGray">
          <a:xfrm>
            <a:off x="9372600" y="4219139"/>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
        <p:nvSpPr>
          <p:cNvPr id="8" name="Rectangle 7"/>
          <p:cNvSpPr/>
          <p:nvPr/>
        </p:nvSpPr>
        <p:spPr bwMode="ltGray">
          <a:xfrm>
            <a:off x="9372600" y="5646909"/>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
        <p:nvSpPr>
          <p:cNvPr id="9" name="Rectangle 8"/>
          <p:cNvSpPr/>
          <p:nvPr/>
        </p:nvSpPr>
        <p:spPr bwMode="ltGray">
          <a:xfrm>
            <a:off x="9486507" y="5085678"/>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Tree>
    <p:extLst>
      <p:ext uri="{BB962C8B-B14F-4D97-AF65-F5344CB8AC3E}">
        <p14:creationId xmlns:p14="http://schemas.microsoft.com/office/powerpoint/2010/main" val="397409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dk1"/>
                </a:solidFill>
                <a:latin typeface="Arial"/>
                <a:ea typeface="Arial"/>
                <a:cs typeface="Arial"/>
              </a:rPr>
              <a:t>Portworx decouples the storage from the container</a:t>
            </a:r>
          </a:p>
        </p:txBody>
      </p:sp>
      <p:pic>
        <p:nvPicPr>
          <p:cNvPr id="4" name="Picture 3"/>
          <p:cNvPicPr>
            <a:picLocks noChangeAspect="1"/>
          </p:cNvPicPr>
          <p:nvPr/>
        </p:nvPicPr>
        <p:blipFill>
          <a:blip r:embed="rId3"/>
          <a:stretch>
            <a:fillRect/>
          </a:stretch>
        </p:blipFill>
        <p:spPr>
          <a:xfrm>
            <a:off x="3505200" y="1999647"/>
            <a:ext cx="8028255" cy="3420078"/>
          </a:xfrm>
          <a:prstGeom prst="rect">
            <a:avLst/>
          </a:prstGeom>
          <a:ln>
            <a:solidFill>
              <a:schemeClr val="tx1">
                <a:lumMod val="75000"/>
                <a:lumOff val="25000"/>
              </a:schemeClr>
            </a:solidFill>
          </a:ln>
        </p:spPr>
      </p:pic>
      <p:sp>
        <p:nvSpPr>
          <p:cNvPr id="5" name="Rectangle 4"/>
          <p:cNvSpPr/>
          <p:nvPr/>
        </p:nvSpPr>
        <p:spPr bwMode="ltGray">
          <a:xfrm>
            <a:off x="914400" y="1999647"/>
            <a:ext cx="2286000" cy="342007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solidFill>
                  <a:schemeClr val="tx1"/>
                </a:solidFill>
              </a:rPr>
              <a:t>How drives are consumed when using Portworx</a:t>
            </a:r>
            <a:endParaRPr lang="en-GB" dirty="0" err="1"/>
          </a:p>
        </p:txBody>
      </p:sp>
      <p:sp>
        <p:nvSpPr>
          <p:cNvPr id="6" name="Rectangle 5"/>
          <p:cNvSpPr/>
          <p:nvPr/>
        </p:nvSpPr>
        <p:spPr bwMode="ltGray">
          <a:xfrm>
            <a:off x="6248400" y="2667000"/>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
        <p:nvSpPr>
          <p:cNvPr id="7" name="Rectangle 6"/>
          <p:cNvSpPr/>
          <p:nvPr/>
        </p:nvSpPr>
        <p:spPr bwMode="ltGray">
          <a:xfrm>
            <a:off x="6248400" y="4572000"/>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Tree>
    <p:extLst>
      <p:ext uri="{BB962C8B-B14F-4D97-AF65-F5344CB8AC3E}">
        <p14:creationId xmlns:p14="http://schemas.microsoft.com/office/powerpoint/2010/main" val="310980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dk1"/>
                </a:solidFill>
                <a:ea typeface="Arial"/>
                <a:cs typeface="Arial"/>
              </a:rPr>
              <a:t>Portworx decouples the storage from the container</a:t>
            </a:r>
            <a:endParaRPr lang="en-US" dirty="0">
              <a:solidFill>
                <a:schemeClr val="dk1"/>
              </a:solidFill>
              <a:latin typeface="Arial"/>
              <a:ea typeface="Arial"/>
              <a:cs typeface="Arial"/>
            </a:endParaRPr>
          </a:p>
        </p:txBody>
      </p:sp>
      <p:sp>
        <p:nvSpPr>
          <p:cNvPr id="5" name="Rectangle 4"/>
          <p:cNvSpPr/>
          <p:nvPr/>
        </p:nvSpPr>
        <p:spPr bwMode="ltGray">
          <a:xfrm>
            <a:off x="914401" y="2008717"/>
            <a:ext cx="2285999" cy="347768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solidFill>
                  <a:schemeClr val="tx1"/>
                </a:solidFill>
              </a:rPr>
              <a:t>How Kubernetes handles a failover event when using a Portworx volume</a:t>
            </a:r>
            <a:endParaRPr lang="en-GB" dirty="0" err="1">
              <a:solidFill>
                <a:schemeClr val="tx1"/>
              </a:solidFill>
            </a:endParaRPr>
          </a:p>
        </p:txBody>
      </p:sp>
      <p:pic>
        <p:nvPicPr>
          <p:cNvPr id="2" name="Picture 1"/>
          <p:cNvPicPr>
            <a:picLocks noChangeAspect="1"/>
          </p:cNvPicPr>
          <p:nvPr/>
        </p:nvPicPr>
        <p:blipFill>
          <a:blip r:embed="rId3"/>
          <a:stretch>
            <a:fillRect/>
          </a:stretch>
        </p:blipFill>
        <p:spPr>
          <a:xfrm>
            <a:off x="3529012" y="2008717"/>
            <a:ext cx="7824788" cy="3477683"/>
          </a:xfrm>
          <a:prstGeom prst="rect">
            <a:avLst/>
          </a:prstGeom>
          <a:ln>
            <a:solidFill>
              <a:schemeClr val="tx1"/>
            </a:solidFill>
          </a:ln>
        </p:spPr>
      </p:pic>
      <p:sp>
        <p:nvSpPr>
          <p:cNvPr id="6" name="Rectangle 5"/>
          <p:cNvSpPr/>
          <p:nvPr/>
        </p:nvSpPr>
        <p:spPr bwMode="ltGray">
          <a:xfrm>
            <a:off x="5906661" y="2286000"/>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
        <p:nvSpPr>
          <p:cNvPr id="7" name="Rectangle 6"/>
          <p:cNvSpPr/>
          <p:nvPr/>
        </p:nvSpPr>
        <p:spPr bwMode="ltGray">
          <a:xfrm>
            <a:off x="6094412" y="4277783"/>
            <a:ext cx="457200"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
        <p:nvSpPr>
          <p:cNvPr id="8" name="Rectangle 7"/>
          <p:cNvSpPr/>
          <p:nvPr/>
        </p:nvSpPr>
        <p:spPr bwMode="ltGray">
          <a:xfrm>
            <a:off x="6507637" y="5029200"/>
            <a:ext cx="2102963" cy="2286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solidFill>
                <a:schemeClr val="bg1"/>
              </a:solidFill>
            </a:endParaRPr>
          </a:p>
        </p:txBody>
      </p:sp>
    </p:spTree>
    <p:extLst>
      <p:ext uri="{BB962C8B-B14F-4D97-AF65-F5344CB8AC3E}">
        <p14:creationId xmlns:p14="http://schemas.microsoft.com/office/powerpoint/2010/main" val="280852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989012" y="990599"/>
            <a:ext cx="10212388" cy="1600201"/>
          </a:xfrm>
          <a:prstGeom prst="rect">
            <a:avLst/>
          </a:prstGeom>
        </p:spPr>
        <p:txBody>
          <a:bodyPr spcFirstLastPara="1" vert="horz" wrap="square" lIns="121900" tIns="121900" rIns="121900" bIns="121900" rtlCol="0" anchor="t" anchorCtr="0">
            <a:noAutofit/>
          </a:bodyPr>
          <a:lstStyle/>
          <a:p>
            <a:r>
              <a:rPr lang="en" dirty="0"/>
              <a:t>Solution:  </a:t>
            </a:r>
            <a:br>
              <a:rPr lang="en" dirty="0"/>
            </a:br>
            <a:r>
              <a:rPr lang="en" dirty="0"/>
              <a:t>Bootstrapping </a:t>
            </a:r>
            <a:r>
              <a:rPr lang="en-US" dirty="0"/>
              <a:t>the</a:t>
            </a:r>
            <a:r>
              <a:rPr lang="en" dirty="0"/>
              <a:t> deployment </a:t>
            </a:r>
            <a:r>
              <a:rPr lang="en-US" dirty="0"/>
              <a:t>and demo</a:t>
            </a:r>
            <a:endParaRPr dirty="0"/>
          </a:p>
        </p:txBody>
      </p:sp>
      <p:sp>
        <p:nvSpPr>
          <p:cNvPr id="127" name="Shape 127"/>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fld id="{00000000-1234-1234-1234-123412341234}" type="slidenum">
              <a:rPr lang="en"/>
              <a:pPr/>
              <a:t>34</a:t>
            </a:fld>
            <a:endParaRPr/>
          </a:p>
        </p:txBody>
      </p:sp>
    </p:spTree>
    <p:extLst>
      <p:ext uri="{BB962C8B-B14F-4D97-AF65-F5344CB8AC3E}">
        <p14:creationId xmlns:p14="http://schemas.microsoft.com/office/powerpoint/2010/main" val="272336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2115" y="1809362"/>
            <a:ext cx="5322562" cy="2145072"/>
          </a:xfrm>
          <a:prstGeom prst="rect">
            <a:avLst/>
          </a:prstGeom>
          <a:effectLst>
            <a:outerShdw blurRad="63500" sx="102000" sy="102000" algn="ctr" rotWithShape="0">
              <a:prstClr val="black">
                <a:alpha val="40000"/>
              </a:prstClr>
            </a:outerShdw>
          </a:effectLst>
        </p:spPr>
      </p:pic>
      <p:sp>
        <p:nvSpPr>
          <p:cNvPr id="4" name="Title 3"/>
          <p:cNvSpPr>
            <a:spLocks noGrp="1"/>
          </p:cNvSpPr>
          <p:nvPr>
            <p:ph type="title"/>
          </p:nvPr>
        </p:nvSpPr>
        <p:spPr/>
        <p:txBody>
          <a:bodyPr/>
          <a:lstStyle/>
          <a:p>
            <a:r>
              <a:rPr lang="en-US" dirty="0">
                <a:solidFill>
                  <a:schemeClr val="dk1"/>
                </a:solidFill>
                <a:ea typeface="Arial"/>
                <a:cs typeface="Arial"/>
              </a:rPr>
              <a:t>Bootstrapping Kubernetes HA Master Nodes on VMs</a:t>
            </a:r>
            <a:br>
              <a:rPr lang="en-US" dirty="0">
                <a:solidFill>
                  <a:schemeClr val="dk1"/>
                </a:solidFill>
                <a:ea typeface="Arial"/>
                <a:cs typeface="Arial"/>
              </a:rPr>
            </a:br>
            <a:endParaRPr lang="en-GB" dirty="0"/>
          </a:p>
        </p:txBody>
      </p:sp>
      <p:sp>
        <p:nvSpPr>
          <p:cNvPr id="24" name="Rectangle 23"/>
          <p:cNvSpPr/>
          <p:nvPr/>
        </p:nvSpPr>
        <p:spPr>
          <a:xfrm>
            <a:off x="2204029" y="4125299"/>
            <a:ext cx="635394" cy="739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solidFill>
                <a:prstClr val="white"/>
              </a:solidFill>
            </a:endParaRPr>
          </a:p>
        </p:txBody>
      </p:sp>
      <p:sp>
        <p:nvSpPr>
          <p:cNvPr id="25" name="Rectangle 24"/>
          <p:cNvSpPr/>
          <p:nvPr/>
        </p:nvSpPr>
        <p:spPr>
          <a:xfrm>
            <a:off x="2204030" y="4277620"/>
            <a:ext cx="27425" cy="274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solidFill>
                <a:prstClr val="white"/>
              </a:solidFill>
            </a:endParaRPr>
          </a:p>
        </p:txBody>
      </p:sp>
      <p:sp>
        <p:nvSpPr>
          <p:cNvPr id="26" name="Rectangle 25"/>
          <p:cNvSpPr/>
          <p:nvPr/>
        </p:nvSpPr>
        <p:spPr>
          <a:xfrm>
            <a:off x="568607" y="4965852"/>
            <a:ext cx="5126070" cy="9015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999" b="1" dirty="0">
                <a:solidFill>
                  <a:prstClr val="black"/>
                </a:solidFill>
              </a:rPr>
              <a:t>Script VM</a:t>
            </a:r>
          </a:p>
          <a:p>
            <a:r>
              <a:rPr lang="en-US" sz="1400" dirty="0">
                <a:solidFill>
                  <a:prstClr val="black"/>
                </a:solidFill>
              </a:rPr>
              <a:t>Bootstraps Kubernetes HA master nodes using Ansible playbooks</a:t>
            </a:r>
          </a:p>
        </p:txBody>
      </p:sp>
      <p:cxnSp>
        <p:nvCxnSpPr>
          <p:cNvPr id="13" name="Straight Arrow Connector 12"/>
          <p:cNvCxnSpPr/>
          <p:nvPr/>
        </p:nvCxnSpPr>
        <p:spPr>
          <a:xfrm>
            <a:off x="5960714" y="3047999"/>
            <a:ext cx="1118333" cy="1"/>
          </a:xfrm>
          <a:prstGeom prst="straightConnector1">
            <a:avLst/>
          </a:prstGeom>
          <a:ln w="38100" cmpd="sng">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6028230" y="1956904"/>
            <a:ext cx="1391143" cy="7608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600" i="1" dirty="0">
                <a:solidFill>
                  <a:schemeClr val="tx1"/>
                </a:solidFill>
              </a:rPr>
              <a:t>Automates master nodes deployment</a:t>
            </a:r>
          </a:p>
        </p:txBody>
      </p:sp>
      <p:sp>
        <p:nvSpPr>
          <p:cNvPr id="21" name="Rectangle 20"/>
          <p:cNvSpPr/>
          <p:nvPr/>
        </p:nvSpPr>
        <p:spPr>
          <a:xfrm>
            <a:off x="7683116" y="4026994"/>
            <a:ext cx="3823806" cy="1315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rtlCol="0" anchor="t" anchorCtr="0"/>
          <a:lstStyle/>
          <a:p>
            <a:r>
              <a:rPr lang="en-US" sz="1999" b="1" dirty="0">
                <a:solidFill>
                  <a:srgbClr val="000000"/>
                </a:solidFill>
              </a:rPr>
              <a:t>Kubernetes HA Master Nodes</a:t>
            </a:r>
          </a:p>
          <a:p>
            <a:r>
              <a:rPr lang="en-US" sz="1400" dirty="0">
                <a:solidFill>
                  <a:prstClr val="black"/>
                </a:solidFill>
              </a:rPr>
              <a:t>Ansible bootstraps master nodes, configures Docker and Kubernetes services. Configures load balancer and dashboard</a:t>
            </a:r>
          </a:p>
        </p:txBody>
      </p:sp>
      <p:sp>
        <p:nvSpPr>
          <p:cNvPr id="30" name="Rectangle 29"/>
          <p:cNvSpPr/>
          <p:nvPr/>
        </p:nvSpPr>
        <p:spPr>
          <a:xfrm>
            <a:off x="6045820" y="3073460"/>
            <a:ext cx="1294985" cy="6866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600" i="1" dirty="0">
                <a:solidFill>
                  <a:schemeClr val="tx1"/>
                </a:solidFill>
              </a:rPr>
              <a:t>Configures  Docker and Kubernetes</a:t>
            </a:r>
          </a:p>
        </p:txBody>
      </p:sp>
      <p:sp>
        <p:nvSpPr>
          <p:cNvPr id="34" name="Rounded Rectangular Callout 33"/>
          <p:cNvSpPr/>
          <p:nvPr/>
        </p:nvSpPr>
        <p:spPr bwMode="ltGray">
          <a:xfrm>
            <a:off x="2667000" y="1252356"/>
            <a:ext cx="2270130" cy="365751"/>
          </a:xfrm>
          <a:prstGeom prst="wedgeRoundRectCallout">
            <a:avLst>
              <a:gd name="adj1" fmla="val -72530"/>
              <a:gd name="adj2" fmla="val 106218"/>
              <a:gd name="adj3" fmla="val 16667"/>
            </a:avLst>
          </a:prstGeom>
          <a:solidFill>
            <a:srgbClr val="425563"/>
          </a:solidFill>
          <a:ln w="19050">
            <a:solidFill>
              <a:srgbClr val="42556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Script VM</a:t>
            </a:r>
          </a:p>
        </p:txBody>
      </p:sp>
      <p:sp>
        <p:nvSpPr>
          <p:cNvPr id="35" name="Rounded Rectangular Callout 34"/>
          <p:cNvSpPr/>
          <p:nvPr/>
        </p:nvSpPr>
        <p:spPr bwMode="ltGray">
          <a:xfrm>
            <a:off x="3075730" y="4489004"/>
            <a:ext cx="2346330" cy="463995"/>
          </a:xfrm>
          <a:prstGeom prst="wedgeRoundRectCallout">
            <a:avLst>
              <a:gd name="adj1" fmla="val -71437"/>
              <a:gd name="adj2" fmla="val -178831"/>
              <a:gd name="adj3" fmla="val 16667"/>
            </a:avLst>
          </a:prstGeom>
          <a:solidFill>
            <a:srgbClr val="425563"/>
          </a:solidFill>
          <a:ln w="19050">
            <a:solidFill>
              <a:srgbClr val="42556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Ansible bootstrap master nodes</a:t>
            </a:r>
          </a:p>
        </p:txBody>
      </p:sp>
      <p:sp>
        <p:nvSpPr>
          <p:cNvPr id="22" name="Shape 72"/>
          <p:cNvSpPr txBox="1"/>
          <p:nvPr/>
        </p:nvSpPr>
        <p:spPr>
          <a:xfrm>
            <a:off x="9531546" y="1896072"/>
            <a:ext cx="1004700" cy="243000"/>
          </a:xfrm>
          <a:prstGeom prst="rect">
            <a:avLst/>
          </a:prstGeom>
          <a:noFill/>
          <a:ln>
            <a:noFill/>
          </a:ln>
        </p:spPr>
        <p:txBody>
          <a:bodyPr wrap="square" lIns="91425" tIns="91425" rIns="91425" bIns="91425" anchor="t" anchorCtr="0">
            <a:noAutofit/>
          </a:bodyPr>
          <a:lstStyle/>
          <a:p>
            <a:pPr algn="ctr"/>
            <a:r>
              <a:rPr lang="en" sz="1400" kern="0">
                <a:solidFill>
                  <a:srgbClr val="666666"/>
                </a:solidFill>
                <a:latin typeface="Arial"/>
                <a:ea typeface="Arial"/>
                <a:cs typeface="Arial"/>
                <a:sym typeface="Arial"/>
              </a:rPr>
              <a:t>compute</a:t>
            </a:r>
          </a:p>
        </p:txBody>
      </p:sp>
      <p:sp>
        <p:nvSpPr>
          <p:cNvPr id="27" name="Shape 73"/>
          <p:cNvSpPr txBox="1"/>
          <p:nvPr/>
        </p:nvSpPr>
        <p:spPr>
          <a:xfrm>
            <a:off x="9531546" y="2577797"/>
            <a:ext cx="1004700" cy="243000"/>
          </a:xfrm>
          <a:prstGeom prst="rect">
            <a:avLst/>
          </a:prstGeom>
          <a:noFill/>
          <a:ln>
            <a:noFill/>
          </a:ln>
        </p:spPr>
        <p:txBody>
          <a:bodyPr wrap="square" lIns="91425" tIns="91425" rIns="91425" bIns="91425" anchor="ctr" anchorCtr="0">
            <a:noAutofit/>
          </a:bodyPr>
          <a:lstStyle/>
          <a:p>
            <a:pPr algn="ctr"/>
            <a:r>
              <a:rPr lang="en" sz="1400" kern="0" dirty="0">
                <a:solidFill>
                  <a:srgbClr val="666666"/>
                </a:solidFill>
                <a:latin typeface="Arial"/>
                <a:ea typeface="Arial"/>
                <a:cs typeface="Arial"/>
                <a:sym typeface="Arial"/>
              </a:rPr>
              <a:t>data</a:t>
            </a:r>
          </a:p>
        </p:txBody>
      </p:sp>
      <p:sp>
        <p:nvSpPr>
          <p:cNvPr id="28" name="Shape 75"/>
          <p:cNvSpPr txBox="1"/>
          <p:nvPr/>
        </p:nvSpPr>
        <p:spPr>
          <a:xfrm>
            <a:off x="10748821" y="2639400"/>
            <a:ext cx="1004700" cy="243000"/>
          </a:xfrm>
          <a:prstGeom prst="rect">
            <a:avLst/>
          </a:prstGeom>
          <a:noFill/>
          <a:ln>
            <a:noFill/>
          </a:ln>
        </p:spPr>
        <p:txBody>
          <a:bodyPr wrap="square" lIns="91425" tIns="91425" rIns="91425" bIns="91425" anchor="ctr" anchorCtr="0">
            <a:noAutofit/>
          </a:bodyPr>
          <a:lstStyle/>
          <a:p>
            <a:pPr algn="ctr"/>
            <a:r>
              <a:rPr lang="en" sz="1400" kern="0">
                <a:solidFill>
                  <a:srgbClr val="666666"/>
                </a:solidFill>
                <a:latin typeface="Arial"/>
                <a:ea typeface="Arial"/>
                <a:cs typeface="Arial"/>
                <a:sym typeface="Arial"/>
              </a:rPr>
              <a:t>apps</a:t>
            </a:r>
          </a:p>
        </p:txBody>
      </p:sp>
      <p:grpSp>
        <p:nvGrpSpPr>
          <p:cNvPr id="6" name="Group 5"/>
          <p:cNvGrpSpPr/>
          <p:nvPr/>
        </p:nvGrpSpPr>
        <p:grpSpPr>
          <a:xfrm>
            <a:off x="7759101" y="1331551"/>
            <a:ext cx="4090133" cy="2210757"/>
            <a:chOff x="7548819" y="1345765"/>
            <a:chExt cx="4090133" cy="2210757"/>
          </a:xfrm>
          <a:effectLst>
            <a:outerShdw blurRad="63500" sx="102000" sy="102000" algn="ctr" rotWithShape="0">
              <a:prstClr val="black">
                <a:alpha val="40000"/>
              </a:prstClr>
            </a:outerShdw>
          </a:effectLst>
        </p:grpSpPr>
        <p:sp>
          <p:nvSpPr>
            <p:cNvPr id="36" name="Shape 64"/>
            <p:cNvSpPr/>
            <p:nvPr/>
          </p:nvSpPr>
          <p:spPr>
            <a:xfrm>
              <a:off x="7548819" y="1345765"/>
              <a:ext cx="4090133" cy="2210757"/>
            </a:xfrm>
            <a:prstGeom prst="rect">
              <a:avLst/>
            </a:prstGeom>
            <a:solidFill>
              <a:srgbClr val="F3F3F3"/>
            </a:solidFill>
            <a:ln w="28575" cap="flat" cmpd="sng">
              <a:solidFill>
                <a:srgbClr val="8E7CC3"/>
              </a:solidFill>
              <a:prstDash val="solid"/>
              <a:round/>
              <a:headEnd type="none" w="med" len="med"/>
              <a:tailEnd type="none" w="med" len="med"/>
            </a:ln>
            <a:effectLst/>
          </p:spPr>
          <p:txBody>
            <a:bodyPr wrap="square"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37" name="Shape 65"/>
            <p:cNvSpPr/>
            <p:nvPr/>
          </p:nvSpPr>
          <p:spPr>
            <a:xfrm>
              <a:off x="7548819" y="3135147"/>
              <a:ext cx="4090133" cy="419700"/>
            </a:xfrm>
            <a:prstGeom prst="rect">
              <a:avLst/>
            </a:prstGeom>
            <a:solidFill>
              <a:srgbClr val="8E7CC3"/>
            </a:solidFill>
            <a:ln>
              <a:noFill/>
            </a:ln>
            <a:effectLst/>
          </p:spPr>
          <p:txBody>
            <a:bodyPr wrap="square" lIns="91425" tIns="91425" rIns="91425" bIns="91425" anchor="ctr" anchorCtr="0">
              <a:noAutofit/>
            </a:bodyPr>
            <a:lstStyle/>
            <a:p>
              <a:pPr algn="ctr"/>
              <a:r>
                <a:rPr lang="en-US" sz="1200" dirty="0">
                  <a:solidFill>
                    <a:srgbClr val="FFFFFF"/>
                  </a:solidFill>
                  <a:latin typeface="Arial" charset="0"/>
                </a:rPr>
                <a:t>Portworx + Kubernetes worker</a:t>
              </a:r>
              <a:endParaRPr lang="en-US" sz="1200" dirty="0"/>
            </a:p>
            <a:p>
              <a:pPr algn="ctr"/>
              <a:r>
                <a:rPr lang="en-US" sz="1200" dirty="0">
                  <a:solidFill>
                    <a:srgbClr val="FFFFFF"/>
                  </a:solidFill>
                  <a:latin typeface="Arial" charset="0"/>
                </a:rPr>
                <a:t>(bare-metal on HPE Synergy 480 Gen10)</a:t>
              </a:r>
              <a:endParaRPr lang="en-US" sz="1200" dirty="0"/>
            </a:p>
          </p:txBody>
        </p:sp>
      </p:grpSp>
      <p:sp>
        <p:nvSpPr>
          <p:cNvPr id="44" name="Shape 72"/>
          <p:cNvSpPr txBox="1"/>
          <p:nvPr/>
        </p:nvSpPr>
        <p:spPr>
          <a:xfrm>
            <a:off x="9418111" y="2044422"/>
            <a:ext cx="1004700" cy="243000"/>
          </a:xfrm>
          <a:prstGeom prst="rect">
            <a:avLst/>
          </a:prstGeom>
          <a:noFill/>
          <a:ln>
            <a:noFill/>
          </a:ln>
        </p:spPr>
        <p:txBody>
          <a:bodyPr wrap="square" lIns="91425" tIns="91425" rIns="91425" bIns="91425" anchor="t" anchorCtr="0">
            <a:noAutofit/>
          </a:bodyPr>
          <a:lstStyle/>
          <a:p>
            <a:pPr algn="ctr"/>
            <a:r>
              <a:rPr lang="en" sz="1400" kern="0">
                <a:solidFill>
                  <a:srgbClr val="666666"/>
                </a:solidFill>
                <a:latin typeface="Arial"/>
                <a:ea typeface="Arial"/>
                <a:cs typeface="Arial"/>
                <a:sym typeface="Arial"/>
              </a:rPr>
              <a:t>compute</a:t>
            </a:r>
          </a:p>
        </p:txBody>
      </p:sp>
      <p:sp>
        <p:nvSpPr>
          <p:cNvPr id="45" name="Shape 73"/>
          <p:cNvSpPr txBox="1"/>
          <p:nvPr/>
        </p:nvSpPr>
        <p:spPr>
          <a:xfrm>
            <a:off x="9418111" y="2726147"/>
            <a:ext cx="1004700" cy="243000"/>
          </a:xfrm>
          <a:prstGeom prst="rect">
            <a:avLst/>
          </a:prstGeom>
          <a:noFill/>
          <a:ln>
            <a:noFill/>
          </a:ln>
        </p:spPr>
        <p:txBody>
          <a:bodyPr wrap="square" lIns="91425" tIns="91425" rIns="91425" bIns="91425" anchor="ctr" anchorCtr="0">
            <a:noAutofit/>
          </a:bodyPr>
          <a:lstStyle/>
          <a:p>
            <a:pPr algn="ctr"/>
            <a:r>
              <a:rPr lang="en" sz="1400" kern="0" dirty="0">
                <a:solidFill>
                  <a:srgbClr val="666666"/>
                </a:solidFill>
                <a:latin typeface="Arial"/>
                <a:ea typeface="Arial"/>
                <a:cs typeface="Arial"/>
                <a:sym typeface="Arial"/>
              </a:rPr>
              <a:t>data</a:t>
            </a:r>
          </a:p>
        </p:txBody>
      </p:sp>
      <p:sp>
        <p:nvSpPr>
          <p:cNvPr id="47" name="Shape 75"/>
          <p:cNvSpPr txBox="1"/>
          <p:nvPr/>
        </p:nvSpPr>
        <p:spPr>
          <a:xfrm>
            <a:off x="10635386" y="2787750"/>
            <a:ext cx="1004700" cy="243000"/>
          </a:xfrm>
          <a:prstGeom prst="rect">
            <a:avLst/>
          </a:prstGeom>
          <a:noFill/>
          <a:ln>
            <a:noFill/>
          </a:ln>
        </p:spPr>
        <p:txBody>
          <a:bodyPr wrap="square" lIns="91425" tIns="91425" rIns="91425" bIns="91425" anchor="ctr" anchorCtr="0">
            <a:noAutofit/>
          </a:bodyPr>
          <a:lstStyle/>
          <a:p>
            <a:pPr algn="ctr"/>
            <a:r>
              <a:rPr lang="en" sz="1400" kern="0">
                <a:solidFill>
                  <a:srgbClr val="666666"/>
                </a:solidFill>
                <a:latin typeface="Arial"/>
                <a:ea typeface="Arial"/>
                <a:cs typeface="Arial"/>
                <a:sym typeface="Arial"/>
              </a:rPr>
              <a:t>apps</a:t>
            </a:r>
          </a:p>
        </p:txBody>
      </p:sp>
      <p:grpSp>
        <p:nvGrpSpPr>
          <p:cNvPr id="2" name="Group 1"/>
          <p:cNvGrpSpPr/>
          <p:nvPr/>
        </p:nvGrpSpPr>
        <p:grpSpPr>
          <a:xfrm>
            <a:off x="7549953" y="1572657"/>
            <a:ext cx="4090133" cy="2253280"/>
            <a:chOff x="7429019" y="1461480"/>
            <a:chExt cx="4090133" cy="2253280"/>
          </a:xfrm>
          <a:effectLst>
            <a:outerShdw blurRad="63500" sx="102000" sy="102000" algn="ctr" rotWithShape="0">
              <a:prstClr val="black">
                <a:alpha val="40000"/>
              </a:prstClr>
            </a:outerShdw>
          </a:effectLst>
        </p:grpSpPr>
        <p:sp>
          <p:nvSpPr>
            <p:cNvPr id="51" name="Shape 64"/>
            <p:cNvSpPr/>
            <p:nvPr/>
          </p:nvSpPr>
          <p:spPr>
            <a:xfrm>
              <a:off x="7429019" y="1461480"/>
              <a:ext cx="4090133" cy="2253280"/>
            </a:xfrm>
            <a:prstGeom prst="rect">
              <a:avLst/>
            </a:prstGeom>
            <a:solidFill>
              <a:srgbClr val="F3F3F3"/>
            </a:solidFill>
            <a:ln w="28575" cap="flat" cmpd="sng">
              <a:solidFill>
                <a:srgbClr val="8E7CC3"/>
              </a:solidFill>
              <a:prstDash val="solid"/>
              <a:round/>
              <a:headEnd type="none" w="med" len="med"/>
              <a:tailEnd type="none" w="med" len="med"/>
            </a:ln>
            <a:effectLst/>
          </p:spPr>
          <p:txBody>
            <a:bodyPr wrap="square" lIns="91425" tIns="91425" rIns="91425" bIns="91425" anchor="ctr" anchorCtr="0">
              <a:noAutofit/>
            </a:bodyPr>
            <a:lstStyle/>
            <a:p>
              <a:endParaRPr sz="1400" kern="0">
                <a:solidFill>
                  <a:srgbClr val="000000"/>
                </a:solidFill>
                <a:latin typeface="Arial"/>
                <a:ea typeface="Arial"/>
                <a:cs typeface="Arial"/>
                <a:sym typeface="Arial"/>
              </a:endParaRPr>
            </a:p>
          </p:txBody>
        </p:sp>
        <p:sp>
          <p:nvSpPr>
            <p:cNvPr id="52" name="Shape 65"/>
            <p:cNvSpPr/>
            <p:nvPr/>
          </p:nvSpPr>
          <p:spPr>
            <a:xfrm>
              <a:off x="7434250" y="3293385"/>
              <a:ext cx="4084902" cy="419700"/>
            </a:xfrm>
            <a:prstGeom prst="rect">
              <a:avLst/>
            </a:prstGeom>
            <a:solidFill>
              <a:srgbClr val="8E7CC3"/>
            </a:solidFill>
            <a:ln>
              <a:noFill/>
            </a:ln>
            <a:effectLst/>
          </p:spPr>
          <p:txBody>
            <a:bodyPr wrap="square" lIns="91425" tIns="91425" rIns="91425" bIns="91425" anchor="ctr" anchorCtr="0">
              <a:noAutofit/>
            </a:bodyPr>
            <a:lstStyle/>
            <a:p>
              <a:pPr algn="ctr"/>
              <a:r>
                <a:rPr lang="en-US" sz="1200" dirty="0">
                  <a:solidFill>
                    <a:srgbClr val="FFFFFF"/>
                  </a:solidFill>
                  <a:latin typeface="Arial" charset="0"/>
                </a:rPr>
                <a:t>Kubernetes Master Node</a:t>
              </a:r>
              <a:endParaRPr lang="en-US" sz="1200" dirty="0"/>
            </a:p>
            <a:p>
              <a:pPr algn="ctr"/>
              <a:r>
                <a:rPr lang="en-US" sz="1200" dirty="0">
                  <a:solidFill>
                    <a:srgbClr val="FFFFFF"/>
                  </a:solidFill>
                  <a:latin typeface="Arial" charset="0"/>
                </a:rPr>
                <a:t>(HA VMs on 480 Gen10)</a:t>
              </a:r>
              <a:endParaRPr lang="en-US" sz="1200" dirty="0"/>
            </a:p>
          </p:txBody>
        </p:sp>
      </p:grpSp>
      <p:sp>
        <p:nvSpPr>
          <p:cNvPr id="53" name="Shape 66"/>
          <p:cNvSpPr/>
          <p:nvPr/>
        </p:nvSpPr>
        <p:spPr>
          <a:xfrm>
            <a:off x="7929773" y="1989519"/>
            <a:ext cx="1345506" cy="291739"/>
          </a:xfrm>
          <a:prstGeom prst="roundRect">
            <a:avLst>
              <a:gd name="adj" fmla="val 16667"/>
            </a:avLst>
          </a:prstGeom>
          <a:solidFill>
            <a:srgbClr val="8E7CC3"/>
          </a:solidFill>
          <a:ln w="28575" cap="flat" cmpd="sng">
            <a:noFill/>
            <a:prstDash val="solid"/>
            <a:round/>
            <a:headEnd type="none" w="med" len="med"/>
            <a:tailEnd type="none" w="med" len="med"/>
          </a:ln>
        </p:spPr>
        <p:txBody>
          <a:bodyPr wrap="square" lIns="91425" tIns="91425" rIns="91425" bIns="91425" anchor="ctr" anchorCtr="0">
            <a:noAutofit/>
          </a:bodyPr>
          <a:lstStyle/>
          <a:p>
            <a:pPr algn="ctr"/>
            <a:r>
              <a:rPr lang="en-US" sz="1400" kern="0" dirty="0" err="1">
                <a:solidFill>
                  <a:srgbClr val="FFFFFF"/>
                </a:solidFill>
                <a:latin typeface="Arial"/>
                <a:ea typeface="Arial"/>
                <a:cs typeface="Arial"/>
                <a:sym typeface="Arial"/>
              </a:rPr>
              <a:t>etcd</a:t>
            </a:r>
            <a:endParaRPr lang="en" sz="1400" kern="0" dirty="0">
              <a:solidFill>
                <a:srgbClr val="FFFFFF"/>
              </a:solidFill>
              <a:latin typeface="Arial"/>
              <a:ea typeface="Arial"/>
              <a:cs typeface="Arial"/>
              <a:sym typeface="Arial"/>
            </a:endParaRPr>
          </a:p>
        </p:txBody>
      </p:sp>
      <p:sp>
        <p:nvSpPr>
          <p:cNvPr id="54" name="Shape 67"/>
          <p:cNvSpPr/>
          <p:nvPr/>
        </p:nvSpPr>
        <p:spPr>
          <a:xfrm>
            <a:off x="9334018" y="2325050"/>
            <a:ext cx="1690911" cy="455028"/>
          </a:xfrm>
          <a:prstGeom prst="roundRect">
            <a:avLst>
              <a:gd name="adj" fmla="val 16667"/>
            </a:avLst>
          </a:prstGeom>
          <a:solidFill>
            <a:srgbClr val="8E7CC3"/>
          </a:solidFill>
          <a:ln w="28575" cap="flat" cmpd="sng">
            <a:noFill/>
            <a:prstDash val="solid"/>
            <a:round/>
            <a:headEnd type="none" w="med" len="med"/>
            <a:tailEnd type="none" w="med" len="med"/>
          </a:ln>
        </p:spPr>
        <p:txBody>
          <a:bodyPr wrap="square" lIns="91425" tIns="91425" rIns="91425" bIns="91425" anchor="ctr" anchorCtr="0">
            <a:noAutofit/>
          </a:bodyPr>
          <a:lstStyle/>
          <a:p>
            <a:pPr algn="ctr"/>
            <a:r>
              <a:rPr lang="en-US" sz="1400" kern="0" dirty="0">
                <a:solidFill>
                  <a:srgbClr val="FFFFFF"/>
                </a:solidFill>
                <a:latin typeface="Arial"/>
                <a:ea typeface="Arial"/>
                <a:cs typeface="Arial"/>
                <a:sym typeface="Arial"/>
              </a:rPr>
              <a:t>c</a:t>
            </a:r>
            <a:r>
              <a:rPr lang="en-US" sz="1400" kern="0">
                <a:solidFill>
                  <a:srgbClr val="FFFFFF"/>
                </a:solidFill>
                <a:latin typeface="Arial"/>
                <a:ea typeface="Arial"/>
                <a:cs typeface="Arial"/>
                <a:sym typeface="Arial"/>
              </a:rPr>
              <a:t>ontroller </a:t>
            </a:r>
            <a:r>
              <a:rPr lang="en-US" sz="1400" kern="0" dirty="0">
                <a:solidFill>
                  <a:srgbClr val="FFFFFF"/>
                </a:solidFill>
                <a:latin typeface="Arial"/>
                <a:ea typeface="Arial"/>
                <a:cs typeface="Arial"/>
                <a:sym typeface="Arial"/>
              </a:rPr>
              <a:t>manager</a:t>
            </a:r>
            <a:endParaRPr lang="en" sz="1400" kern="0" dirty="0">
              <a:solidFill>
                <a:srgbClr val="FFFFFF"/>
              </a:solidFill>
              <a:latin typeface="Arial"/>
              <a:ea typeface="Arial"/>
              <a:cs typeface="Arial"/>
              <a:sym typeface="Arial"/>
            </a:endParaRPr>
          </a:p>
        </p:txBody>
      </p:sp>
      <p:sp>
        <p:nvSpPr>
          <p:cNvPr id="55" name="Shape 68"/>
          <p:cNvSpPr/>
          <p:nvPr/>
        </p:nvSpPr>
        <p:spPr>
          <a:xfrm>
            <a:off x="7935211" y="2338923"/>
            <a:ext cx="1342848" cy="438199"/>
          </a:xfrm>
          <a:prstGeom prst="roundRect">
            <a:avLst>
              <a:gd name="adj" fmla="val 16667"/>
            </a:avLst>
          </a:prstGeom>
          <a:solidFill>
            <a:srgbClr val="8E7CC3"/>
          </a:solidFill>
          <a:ln w="28575" cap="flat" cmpd="sng">
            <a:noFill/>
            <a:prstDash val="solid"/>
            <a:round/>
            <a:headEnd type="none" w="med" len="med"/>
            <a:tailEnd type="none" w="med" len="med"/>
          </a:ln>
        </p:spPr>
        <p:txBody>
          <a:bodyPr wrap="square" lIns="91425" tIns="91425" rIns="91425" bIns="91425" anchor="ctr" anchorCtr="0">
            <a:noAutofit/>
          </a:bodyPr>
          <a:lstStyle/>
          <a:p>
            <a:pPr algn="ctr"/>
            <a:r>
              <a:rPr lang="en-US" sz="1400" kern="0" dirty="0">
                <a:solidFill>
                  <a:srgbClr val="FFFFFF"/>
                </a:solidFill>
                <a:latin typeface="Arial"/>
                <a:ea typeface="Arial"/>
                <a:cs typeface="Arial"/>
                <a:sym typeface="Arial"/>
              </a:rPr>
              <a:t>pod master</a:t>
            </a:r>
            <a:endParaRPr lang="en" sz="1400" kern="0" dirty="0">
              <a:solidFill>
                <a:srgbClr val="FFFFFF"/>
              </a:solidFill>
              <a:latin typeface="Arial"/>
              <a:ea typeface="Arial"/>
              <a:cs typeface="Arial"/>
              <a:sym typeface="Arial"/>
            </a:endParaRPr>
          </a:p>
        </p:txBody>
      </p:sp>
      <p:sp>
        <p:nvSpPr>
          <p:cNvPr id="57" name="Shape 70"/>
          <p:cNvSpPr/>
          <p:nvPr/>
        </p:nvSpPr>
        <p:spPr>
          <a:xfrm>
            <a:off x="7929773" y="2969848"/>
            <a:ext cx="1345505" cy="287712"/>
          </a:xfrm>
          <a:prstGeom prst="roundRect">
            <a:avLst>
              <a:gd name="adj" fmla="val 16667"/>
            </a:avLst>
          </a:prstGeom>
          <a:solidFill>
            <a:srgbClr val="8E7CC3"/>
          </a:solidFill>
          <a:ln w="28575" cap="flat" cmpd="sng">
            <a:noFill/>
            <a:prstDash val="solid"/>
            <a:round/>
            <a:headEnd type="none" w="med" len="med"/>
            <a:tailEnd type="none" w="med" len="med"/>
          </a:ln>
        </p:spPr>
        <p:txBody>
          <a:bodyPr wrap="square" lIns="91425" tIns="91425" rIns="91425" bIns="91425" anchor="ctr" anchorCtr="0">
            <a:noAutofit/>
          </a:bodyPr>
          <a:lstStyle/>
          <a:p>
            <a:pPr algn="ctr"/>
            <a:r>
              <a:rPr lang="en-US" sz="1400" kern="0" dirty="0" err="1">
                <a:solidFill>
                  <a:srgbClr val="FFFFFF"/>
                </a:solidFill>
                <a:latin typeface="Arial"/>
                <a:ea typeface="Arial"/>
                <a:cs typeface="Arial"/>
                <a:sym typeface="Arial"/>
              </a:rPr>
              <a:t>kubelet</a:t>
            </a:r>
            <a:endParaRPr lang="en" sz="1400" kern="0" dirty="0">
              <a:solidFill>
                <a:srgbClr val="FFFFFF"/>
              </a:solidFill>
              <a:latin typeface="Arial"/>
              <a:ea typeface="Arial"/>
              <a:cs typeface="Arial"/>
              <a:sym typeface="Arial"/>
            </a:endParaRPr>
          </a:p>
        </p:txBody>
      </p:sp>
      <p:sp>
        <p:nvSpPr>
          <p:cNvPr id="66" name="Shape 70"/>
          <p:cNvSpPr/>
          <p:nvPr/>
        </p:nvSpPr>
        <p:spPr>
          <a:xfrm>
            <a:off x="9344030" y="2969848"/>
            <a:ext cx="1680900" cy="275100"/>
          </a:xfrm>
          <a:prstGeom prst="roundRect">
            <a:avLst>
              <a:gd name="adj" fmla="val 16667"/>
            </a:avLst>
          </a:prstGeom>
          <a:solidFill>
            <a:srgbClr val="8E7CC3"/>
          </a:solidFill>
          <a:ln w="28575" cap="flat" cmpd="sng">
            <a:noFill/>
            <a:prstDash val="solid"/>
            <a:round/>
            <a:headEnd type="none" w="med" len="med"/>
            <a:tailEnd type="none" w="med" len="med"/>
          </a:ln>
        </p:spPr>
        <p:txBody>
          <a:bodyPr wrap="square" lIns="91425" tIns="91425" rIns="91425" bIns="91425" anchor="ctr" anchorCtr="0">
            <a:noAutofit/>
          </a:bodyPr>
          <a:lstStyle/>
          <a:p>
            <a:pPr algn="ctr"/>
            <a:r>
              <a:rPr lang="en-US" sz="1400" kern="0" dirty="0" err="1">
                <a:solidFill>
                  <a:srgbClr val="FFFFFF"/>
                </a:solidFill>
                <a:latin typeface="Arial"/>
                <a:ea typeface="Arial"/>
                <a:cs typeface="Arial"/>
                <a:sym typeface="Arial"/>
              </a:rPr>
              <a:t>monit</a:t>
            </a:r>
            <a:endParaRPr lang="en" sz="1400" kern="0" dirty="0">
              <a:solidFill>
                <a:srgbClr val="FFFFFF"/>
              </a:solidFill>
              <a:latin typeface="Arial"/>
              <a:ea typeface="Arial"/>
              <a:cs typeface="Arial"/>
              <a:sym typeface="Arial"/>
            </a:endParaRPr>
          </a:p>
        </p:txBody>
      </p:sp>
      <p:sp>
        <p:nvSpPr>
          <p:cNvPr id="67" name="Shape 66"/>
          <p:cNvSpPr/>
          <p:nvPr/>
        </p:nvSpPr>
        <p:spPr>
          <a:xfrm>
            <a:off x="9344030" y="1981200"/>
            <a:ext cx="1680900" cy="291739"/>
          </a:xfrm>
          <a:prstGeom prst="roundRect">
            <a:avLst>
              <a:gd name="adj" fmla="val 16667"/>
            </a:avLst>
          </a:prstGeom>
          <a:solidFill>
            <a:srgbClr val="8E7CC3"/>
          </a:solidFill>
          <a:ln w="28575" cap="flat" cmpd="sng">
            <a:noFill/>
            <a:prstDash val="solid"/>
            <a:round/>
            <a:headEnd type="none" w="med" len="med"/>
            <a:tailEnd type="none" w="med" len="med"/>
          </a:ln>
        </p:spPr>
        <p:txBody>
          <a:bodyPr wrap="square" lIns="91425" tIns="91425" rIns="91425" bIns="91425" anchor="ctr" anchorCtr="0">
            <a:noAutofit/>
          </a:bodyPr>
          <a:lstStyle/>
          <a:p>
            <a:pPr algn="ctr"/>
            <a:r>
              <a:rPr lang="en-US" sz="1400" kern="0" dirty="0">
                <a:solidFill>
                  <a:srgbClr val="FFFFFF"/>
                </a:solidFill>
                <a:latin typeface="Arial"/>
                <a:ea typeface="Arial"/>
                <a:cs typeface="Arial"/>
                <a:sym typeface="Arial"/>
              </a:rPr>
              <a:t>scheduler</a:t>
            </a:r>
            <a:endParaRPr lang="en" sz="1400" kern="0" dirty="0">
              <a:solidFill>
                <a:srgbClr val="FFFFFF"/>
              </a:solidFill>
              <a:latin typeface="Arial"/>
              <a:ea typeface="Arial"/>
              <a:cs typeface="Arial"/>
              <a:sym typeface="Arial"/>
            </a:endParaRPr>
          </a:p>
        </p:txBody>
      </p:sp>
      <p:sp>
        <p:nvSpPr>
          <p:cNvPr id="69" name="Shape 66"/>
          <p:cNvSpPr/>
          <p:nvPr/>
        </p:nvSpPr>
        <p:spPr>
          <a:xfrm>
            <a:off x="8524320" y="1631634"/>
            <a:ext cx="1647899" cy="291739"/>
          </a:xfrm>
          <a:prstGeom prst="roundRect">
            <a:avLst>
              <a:gd name="adj" fmla="val 16667"/>
            </a:avLst>
          </a:prstGeom>
          <a:solidFill>
            <a:srgbClr val="8E7CC3"/>
          </a:solidFill>
          <a:ln w="28575" cap="flat" cmpd="sng">
            <a:noFill/>
            <a:prstDash val="solid"/>
            <a:round/>
            <a:headEnd type="none" w="med" len="med"/>
            <a:tailEnd type="none" w="med" len="med"/>
          </a:ln>
        </p:spPr>
        <p:txBody>
          <a:bodyPr wrap="square" lIns="91425" tIns="91425" rIns="91425" bIns="91425" anchor="ctr" anchorCtr="0">
            <a:noAutofit/>
          </a:bodyPr>
          <a:lstStyle/>
          <a:p>
            <a:pPr algn="ctr"/>
            <a:r>
              <a:rPr lang="en-US" sz="1400" kern="0" dirty="0">
                <a:solidFill>
                  <a:srgbClr val="FFFFFF"/>
                </a:solidFill>
                <a:latin typeface="Arial"/>
                <a:ea typeface="Arial"/>
                <a:cs typeface="Arial"/>
                <a:sym typeface="Arial"/>
              </a:rPr>
              <a:t>API server</a:t>
            </a:r>
            <a:endParaRPr lang="en" sz="1400" kern="0"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1943921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1093" y="1118520"/>
            <a:ext cx="4184439" cy="3172274"/>
          </a:xfrm>
          <a:prstGeom prst="rect">
            <a:avLst/>
          </a:prstGeom>
          <a:ln w="57150">
            <a:solidFill>
              <a:srgbClr val="425563"/>
            </a:solidFill>
          </a:ln>
        </p:spPr>
      </p:pic>
      <p:sp>
        <p:nvSpPr>
          <p:cNvPr id="23" name="Rectangle 22"/>
          <p:cNvSpPr/>
          <p:nvPr/>
        </p:nvSpPr>
        <p:spPr>
          <a:xfrm>
            <a:off x="1682537" y="3578225"/>
            <a:ext cx="765955" cy="69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white"/>
              </a:solidFill>
            </a:endParaRPr>
          </a:p>
        </p:txBody>
      </p:sp>
      <p:sp>
        <p:nvSpPr>
          <p:cNvPr id="24" name="Rectangle 23"/>
          <p:cNvSpPr/>
          <p:nvPr/>
        </p:nvSpPr>
        <p:spPr>
          <a:xfrm>
            <a:off x="2204029" y="3896700"/>
            <a:ext cx="635394" cy="739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white"/>
              </a:solidFill>
            </a:endParaRPr>
          </a:p>
        </p:txBody>
      </p:sp>
      <p:sp>
        <p:nvSpPr>
          <p:cNvPr id="25" name="Rectangle 24"/>
          <p:cNvSpPr/>
          <p:nvPr/>
        </p:nvSpPr>
        <p:spPr>
          <a:xfrm>
            <a:off x="2204030" y="4049021"/>
            <a:ext cx="27425" cy="274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prstClr val="white"/>
              </a:solidFill>
            </a:endParaRPr>
          </a:p>
        </p:txBody>
      </p:sp>
      <p:sp>
        <p:nvSpPr>
          <p:cNvPr id="26" name="Rectangle 25"/>
          <p:cNvSpPr/>
          <p:nvPr/>
        </p:nvSpPr>
        <p:spPr>
          <a:xfrm>
            <a:off x="568607" y="4737252"/>
            <a:ext cx="3241394" cy="13501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b="1" dirty="0">
                <a:solidFill>
                  <a:prstClr val="black"/>
                </a:solidFill>
              </a:rPr>
              <a:t>Ansible</a:t>
            </a:r>
          </a:p>
          <a:p>
            <a:pPr marL="285750" indent="-285750">
              <a:buFont typeface="Arial" panose="020B0604020202020204" pitchFamily="34" charset="0"/>
              <a:buChar char="•"/>
            </a:pPr>
            <a:r>
              <a:rPr lang="en-US" sz="1200" dirty="0">
                <a:solidFill>
                  <a:prstClr val="black"/>
                </a:solidFill>
              </a:rPr>
              <a:t>User triggers the ansible playbook </a:t>
            </a:r>
            <a:endParaRPr lang="en-US" sz="1200" dirty="0">
              <a:solidFill>
                <a:prstClr val="black">
                  <a:lumMod val="50000"/>
                  <a:lumOff val="50000"/>
                </a:prstClr>
              </a:solidFill>
              <a:latin typeface="HP Simplified" pitchFamily="34" charset="0"/>
              <a:cs typeface="HP Simplified" pitchFamily="34" charset="0"/>
            </a:endParaRPr>
          </a:p>
          <a:p>
            <a:r>
              <a:rPr lang="en-US" sz="1200" dirty="0">
                <a:solidFill>
                  <a:prstClr val="black"/>
                </a:solidFill>
              </a:rPr>
              <a:t> </a:t>
            </a:r>
          </a:p>
        </p:txBody>
      </p:sp>
      <p:cxnSp>
        <p:nvCxnSpPr>
          <p:cNvPr id="13" name="Straight Arrow Connector 12"/>
          <p:cNvCxnSpPr/>
          <p:nvPr/>
        </p:nvCxnSpPr>
        <p:spPr>
          <a:xfrm flipV="1">
            <a:off x="4713565" y="2974050"/>
            <a:ext cx="765049" cy="1781"/>
          </a:xfrm>
          <a:prstGeom prst="straightConnector1">
            <a:avLst/>
          </a:prstGeom>
          <a:ln w="38100" cmpd="sng">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405142" y="4750138"/>
            <a:ext cx="4434058" cy="13501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lvl="1"/>
            <a:r>
              <a:rPr lang="en-US" sz="1200" b="1" dirty="0">
                <a:solidFill>
                  <a:prstClr val="black"/>
                </a:solidFill>
              </a:rPr>
              <a:t>HPE Synergy Image Streamer</a:t>
            </a:r>
          </a:p>
          <a:p>
            <a:r>
              <a:rPr lang="en-US" sz="1200" dirty="0">
                <a:solidFill>
                  <a:prstClr val="black"/>
                </a:solidFill>
              </a:rPr>
              <a:t>Creates bootable OS baked with Kubernetes services and Docker engine. Personalizes OS, Kubernetes and Docker per deployment plan</a:t>
            </a:r>
          </a:p>
        </p:txBody>
      </p:sp>
      <p:grpSp>
        <p:nvGrpSpPr>
          <p:cNvPr id="17" name="Group 16"/>
          <p:cNvGrpSpPr/>
          <p:nvPr/>
        </p:nvGrpSpPr>
        <p:grpSpPr>
          <a:xfrm>
            <a:off x="5000119" y="2205013"/>
            <a:ext cx="2617697" cy="1821358"/>
            <a:chOff x="6447919" y="3088933"/>
            <a:chExt cx="2617697" cy="1821358"/>
          </a:xfrm>
        </p:grpSpPr>
        <p:pic>
          <p:nvPicPr>
            <p:cNvPr id="8" name="Picture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7919" y="3088933"/>
              <a:ext cx="2307916" cy="1653045"/>
            </a:xfrm>
            <a:prstGeom prst="rect">
              <a:avLst/>
            </a:prstGeom>
          </p:spPr>
        </p:pic>
        <p:pic>
          <p:nvPicPr>
            <p:cNvPr id="10" name="Picture 9"/>
            <p:cNvPicPr>
              <a:picLocks noChangeAspect="1"/>
            </p:cNvPicPr>
            <p:nvPr/>
          </p:nvPicPr>
          <p:blipFill>
            <a:blip r:embed="rId5"/>
            <a:stretch>
              <a:fillRect/>
            </a:stretch>
          </p:blipFill>
          <p:spPr>
            <a:xfrm>
              <a:off x="6755032" y="3258132"/>
              <a:ext cx="2310584" cy="1652159"/>
            </a:xfrm>
            <a:prstGeom prst="rect">
              <a:avLst/>
            </a:prstGeom>
          </p:spPr>
        </p:pic>
      </p:grpSp>
      <p:sp>
        <p:nvSpPr>
          <p:cNvPr id="29" name="Rectangle 28"/>
          <p:cNvSpPr/>
          <p:nvPr/>
        </p:nvSpPr>
        <p:spPr>
          <a:xfrm>
            <a:off x="4663164" y="1811024"/>
            <a:ext cx="1391143" cy="7608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i="1" dirty="0">
                <a:solidFill>
                  <a:schemeClr val="tx1"/>
                </a:solidFill>
              </a:rPr>
              <a:t>Initiates deployment plan</a:t>
            </a:r>
          </a:p>
        </p:txBody>
      </p:sp>
      <p:sp>
        <p:nvSpPr>
          <p:cNvPr id="21" name="Rectangle 20"/>
          <p:cNvSpPr/>
          <p:nvPr/>
        </p:nvSpPr>
        <p:spPr>
          <a:xfrm>
            <a:off x="9013531" y="4780052"/>
            <a:ext cx="1959269" cy="14226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rtlCol="0" anchor="t" anchorCtr="0"/>
          <a:lstStyle/>
          <a:p>
            <a:pPr algn="ctr"/>
            <a:r>
              <a:rPr lang="en-US" sz="1200" b="1" dirty="0">
                <a:solidFill>
                  <a:srgbClr val="000000"/>
                </a:solidFill>
              </a:rPr>
              <a:t>HPE Synergy Compute and Storage </a:t>
            </a:r>
          </a:p>
          <a:p>
            <a:r>
              <a:rPr lang="en-US" sz="1200" dirty="0">
                <a:solidFill>
                  <a:prstClr val="black"/>
                </a:solidFill>
              </a:rPr>
              <a:t>Compute node boots directly into a running OS. Node joins automatically to Kubernetes and Portworx cluster</a:t>
            </a:r>
          </a:p>
        </p:txBody>
      </p:sp>
      <p:cxnSp>
        <p:nvCxnSpPr>
          <p:cNvPr id="19" name="Straight Arrow Connector 18"/>
          <p:cNvCxnSpPr/>
          <p:nvPr/>
        </p:nvCxnSpPr>
        <p:spPr>
          <a:xfrm>
            <a:off x="7539236" y="3142175"/>
            <a:ext cx="1857475" cy="9904"/>
          </a:xfrm>
          <a:prstGeom prst="straightConnector1">
            <a:avLst/>
          </a:prstGeom>
          <a:ln w="38100" cmpd="sng">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96711" y="2286000"/>
            <a:ext cx="966489" cy="2832195"/>
          </a:xfrm>
          <a:prstGeom prst="rect">
            <a:avLst/>
          </a:prstGeom>
        </p:spPr>
      </p:pic>
      <p:sp>
        <p:nvSpPr>
          <p:cNvPr id="30" name="Rectangle 29"/>
          <p:cNvSpPr/>
          <p:nvPr/>
        </p:nvSpPr>
        <p:spPr>
          <a:xfrm>
            <a:off x="7904370" y="3539199"/>
            <a:ext cx="1294985" cy="6866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i="1" dirty="0">
                <a:solidFill>
                  <a:schemeClr val="tx1"/>
                </a:solidFill>
              </a:rPr>
              <a:t>Configures  boot image </a:t>
            </a:r>
          </a:p>
        </p:txBody>
      </p:sp>
      <p:sp>
        <p:nvSpPr>
          <p:cNvPr id="34" name="Rounded Rectangular Callout 33"/>
          <p:cNvSpPr/>
          <p:nvPr/>
        </p:nvSpPr>
        <p:spPr bwMode="ltGray">
          <a:xfrm>
            <a:off x="4343729" y="955624"/>
            <a:ext cx="2346330" cy="463995"/>
          </a:xfrm>
          <a:prstGeom prst="wedgeRoundRectCallout">
            <a:avLst>
              <a:gd name="adj1" fmla="val -72530"/>
              <a:gd name="adj2" fmla="val 106218"/>
              <a:gd name="adj3" fmla="val 16667"/>
            </a:avLst>
          </a:prstGeom>
          <a:solidFill>
            <a:srgbClr val="425563"/>
          </a:solidFill>
          <a:ln w="19050">
            <a:solidFill>
              <a:srgbClr val="425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OS Image to Deploy</a:t>
            </a:r>
          </a:p>
        </p:txBody>
      </p:sp>
      <p:sp>
        <p:nvSpPr>
          <p:cNvPr id="35" name="Rounded Rectangular Callout 34"/>
          <p:cNvSpPr/>
          <p:nvPr/>
        </p:nvSpPr>
        <p:spPr bwMode="ltGray">
          <a:xfrm>
            <a:off x="3303453" y="3738686"/>
            <a:ext cx="2346330" cy="463995"/>
          </a:xfrm>
          <a:prstGeom prst="wedgeRoundRectCallout">
            <a:avLst>
              <a:gd name="adj1" fmla="val -71437"/>
              <a:gd name="adj2" fmla="val -178831"/>
              <a:gd name="adj3" fmla="val 16667"/>
            </a:avLst>
          </a:prstGeom>
          <a:solidFill>
            <a:srgbClr val="425563"/>
          </a:solidFill>
          <a:ln w="19050">
            <a:solidFill>
              <a:srgbClr val="425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System configuration settings</a:t>
            </a:r>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0600" y="655302"/>
            <a:ext cx="2338046" cy="1624226"/>
          </a:xfrm>
          <a:prstGeom prst="rect">
            <a:avLst/>
          </a:prstGeom>
        </p:spPr>
      </p:pic>
      <p:sp>
        <p:nvSpPr>
          <p:cNvPr id="27" name="Rectangle 26"/>
          <p:cNvSpPr/>
          <p:nvPr/>
        </p:nvSpPr>
        <p:spPr>
          <a:xfrm>
            <a:off x="7253018" y="841262"/>
            <a:ext cx="1681381" cy="1315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tlCol="0" anchor="t" anchorCtr="0"/>
          <a:lstStyle/>
          <a:p>
            <a:pPr algn="ctr"/>
            <a:r>
              <a:rPr lang="en-US" sz="1200" dirty="0">
                <a:solidFill>
                  <a:prstClr val="black"/>
                </a:solidFill>
              </a:rPr>
              <a:t>Block storage is presented to compute nodes. Portworx manages disks presented to nodes and provides container volume for running stateful apps</a:t>
            </a:r>
          </a:p>
        </p:txBody>
      </p:sp>
      <p:cxnSp>
        <p:nvCxnSpPr>
          <p:cNvPr id="28" name="Straight Arrow Connector 27"/>
          <p:cNvCxnSpPr/>
          <p:nvPr/>
        </p:nvCxnSpPr>
        <p:spPr>
          <a:xfrm>
            <a:off x="9982200" y="1905000"/>
            <a:ext cx="1" cy="469212"/>
          </a:xfrm>
          <a:prstGeom prst="straightConnector1">
            <a:avLst/>
          </a:prstGeom>
          <a:ln w="38100" cmpd="sng">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9935521" y="1884452"/>
            <a:ext cx="2104079" cy="1315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tlCol="0" anchor="t" anchorCtr="0"/>
          <a:lstStyle/>
          <a:p>
            <a:pPr algn="ctr"/>
            <a:r>
              <a:rPr lang="en-US" sz="1200" b="1" dirty="0">
                <a:solidFill>
                  <a:srgbClr val="000000"/>
                </a:solidFill>
              </a:rPr>
              <a:t>HPE Synergy D3940 Storage Module </a:t>
            </a:r>
          </a:p>
        </p:txBody>
      </p:sp>
      <p:sp>
        <p:nvSpPr>
          <p:cNvPr id="32" name="Rectangle 31"/>
          <p:cNvSpPr/>
          <p:nvPr/>
        </p:nvSpPr>
        <p:spPr>
          <a:xfrm>
            <a:off x="547787" y="5425196"/>
            <a:ext cx="3241394" cy="13501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b="1" dirty="0">
                <a:solidFill>
                  <a:prstClr val="black"/>
                </a:solidFill>
              </a:rPr>
              <a:t>HPE OneView</a:t>
            </a:r>
          </a:p>
          <a:p>
            <a:pPr marL="285750" indent="-285750">
              <a:buFont typeface="Arial" panose="020B0604020202020204" pitchFamily="34" charset="0"/>
              <a:buChar char="•"/>
            </a:pPr>
            <a:r>
              <a:rPr lang="en-US" sz="1200" dirty="0">
                <a:solidFill>
                  <a:prstClr val="black"/>
                </a:solidFill>
              </a:rPr>
              <a:t>Selects a deployment plan</a:t>
            </a:r>
          </a:p>
          <a:p>
            <a:pPr marL="285750" indent="-285750">
              <a:buFont typeface="Arial" panose="020B0604020202020204" pitchFamily="34" charset="0"/>
              <a:buChar char="•"/>
            </a:pPr>
            <a:r>
              <a:rPr lang="en-US" sz="1200" dirty="0">
                <a:solidFill>
                  <a:prstClr val="black"/>
                </a:solidFill>
              </a:rPr>
              <a:t>Sets personalization parameters</a:t>
            </a:r>
          </a:p>
          <a:p>
            <a:pPr marL="285750" indent="-285750">
              <a:buFont typeface="Arial" panose="020B0604020202020204" pitchFamily="34" charset="0"/>
              <a:buChar char="•"/>
            </a:pPr>
            <a:r>
              <a:rPr lang="en-US" sz="1200" dirty="0">
                <a:solidFill>
                  <a:prstClr val="black"/>
                </a:solidFill>
              </a:rPr>
              <a:t>Provisions physical infrastructure</a:t>
            </a:r>
          </a:p>
          <a:p>
            <a:endParaRPr lang="en-US" sz="1200" dirty="0">
              <a:solidFill>
                <a:prstClr val="black">
                  <a:lumMod val="50000"/>
                  <a:lumOff val="50000"/>
                </a:prstClr>
              </a:solidFill>
              <a:latin typeface="HP Simplified" pitchFamily="34" charset="0"/>
              <a:cs typeface="HP Simplified" pitchFamily="34" charset="0"/>
            </a:endParaRPr>
          </a:p>
          <a:p>
            <a:r>
              <a:rPr lang="en-US" sz="1200" dirty="0">
                <a:solidFill>
                  <a:prstClr val="black"/>
                </a:solidFill>
              </a:rPr>
              <a:t> </a:t>
            </a:r>
          </a:p>
        </p:txBody>
      </p:sp>
      <p:sp>
        <p:nvSpPr>
          <p:cNvPr id="6" name="Title 5"/>
          <p:cNvSpPr>
            <a:spLocks noGrp="1"/>
          </p:cNvSpPr>
          <p:nvPr>
            <p:ph type="title"/>
          </p:nvPr>
        </p:nvSpPr>
        <p:spPr/>
        <p:txBody>
          <a:bodyPr/>
          <a:lstStyle/>
          <a:p>
            <a:r>
              <a:rPr lang="en-US" sz="2000" dirty="0">
                <a:solidFill>
                  <a:schemeClr val="dk1"/>
                </a:solidFill>
                <a:ea typeface="Arial"/>
                <a:cs typeface="Arial"/>
              </a:rPr>
              <a:t>Bootstrapping the deployment of Kubernetes worker nodes on HPE Synergy</a:t>
            </a:r>
            <a:r>
              <a:rPr lang="en-US" dirty="0">
                <a:solidFill>
                  <a:schemeClr val="dk1"/>
                </a:solidFill>
                <a:ea typeface="Arial"/>
                <a:cs typeface="Arial"/>
              </a:rPr>
              <a:t/>
            </a:r>
            <a:br>
              <a:rPr lang="en-US" dirty="0">
                <a:solidFill>
                  <a:schemeClr val="dk1"/>
                </a:solidFill>
                <a:ea typeface="Arial"/>
                <a:cs typeface="Arial"/>
              </a:rPr>
            </a:br>
            <a:endParaRPr lang="en-GB" dirty="0"/>
          </a:p>
        </p:txBody>
      </p:sp>
    </p:spTree>
    <p:extLst>
      <p:ext uri="{BB962C8B-B14F-4D97-AF65-F5344CB8AC3E}">
        <p14:creationId xmlns:p14="http://schemas.microsoft.com/office/powerpoint/2010/main" val="810994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300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300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300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530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530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530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530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530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530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530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530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5" grpId="0"/>
      <p:bldP spid="29" grpId="0"/>
      <p:bldP spid="21" grpId="0"/>
      <p:bldP spid="30" grpId="0"/>
      <p:bldP spid="34" grpId="0" animBg="1"/>
      <p:bldP spid="35" grpId="0" animBg="1"/>
      <p:bldP spid="27" grpId="0"/>
      <p:bldP spid="31"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solidFill>
                  <a:schemeClr val="dk1"/>
                </a:solidFill>
                <a:ea typeface="Arial"/>
                <a:cs typeface="Arial"/>
              </a:rPr>
              <a:t>Automating the Deployment of Portworx on HPE Synergy</a:t>
            </a:r>
            <a:br>
              <a:rPr lang="en-US" sz="2400" dirty="0">
                <a:solidFill>
                  <a:schemeClr val="dk1"/>
                </a:solidFill>
                <a:ea typeface="Arial"/>
                <a:cs typeface="Arial"/>
              </a:rPr>
            </a:br>
            <a:endParaRPr lang="en-GB" sz="2400" dirty="0"/>
          </a:p>
        </p:txBody>
      </p:sp>
      <p:sp>
        <p:nvSpPr>
          <p:cNvPr id="23" name="Rectangle 22"/>
          <p:cNvSpPr/>
          <p:nvPr/>
        </p:nvSpPr>
        <p:spPr>
          <a:xfrm>
            <a:off x="1682537" y="3891656"/>
            <a:ext cx="765955" cy="69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solidFill>
                <a:prstClr val="white"/>
              </a:solidFill>
            </a:endParaRPr>
          </a:p>
        </p:txBody>
      </p:sp>
      <p:sp>
        <p:nvSpPr>
          <p:cNvPr id="24" name="Rectangle 23"/>
          <p:cNvSpPr/>
          <p:nvPr/>
        </p:nvSpPr>
        <p:spPr>
          <a:xfrm>
            <a:off x="2204029" y="4210131"/>
            <a:ext cx="635394" cy="739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solidFill>
                <a:prstClr val="white"/>
              </a:solidFill>
            </a:endParaRPr>
          </a:p>
        </p:txBody>
      </p:sp>
      <p:sp>
        <p:nvSpPr>
          <p:cNvPr id="25" name="Rectangle 24"/>
          <p:cNvSpPr/>
          <p:nvPr/>
        </p:nvSpPr>
        <p:spPr>
          <a:xfrm>
            <a:off x="2204030" y="4362452"/>
            <a:ext cx="27425" cy="274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8" dirty="0">
              <a:solidFill>
                <a:prstClr val="white"/>
              </a:solidFill>
            </a:endParaRPr>
          </a:p>
        </p:txBody>
      </p:sp>
      <p:sp>
        <p:nvSpPr>
          <p:cNvPr id="26" name="Rectangle 25"/>
          <p:cNvSpPr/>
          <p:nvPr/>
        </p:nvSpPr>
        <p:spPr>
          <a:xfrm>
            <a:off x="568606" y="5050684"/>
            <a:ext cx="4155793" cy="97556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999" b="1" dirty="0">
                <a:solidFill>
                  <a:prstClr val="black"/>
                </a:solidFill>
              </a:rPr>
              <a:t>Script VM</a:t>
            </a:r>
          </a:p>
          <a:p>
            <a:r>
              <a:rPr lang="en-US" sz="1400" dirty="0">
                <a:solidFill>
                  <a:prstClr val="black"/>
                </a:solidFill>
              </a:rPr>
              <a:t>Bootstraps Portworx using Ansible playbooks</a:t>
            </a:r>
          </a:p>
        </p:txBody>
      </p:sp>
      <p:cxnSp>
        <p:nvCxnSpPr>
          <p:cNvPr id="13" name="Straight Arrow Connector 12"/>
          <p:cNvCxnSpPr/>
          <p:nvPr/>
        </p:nvCxnSpPr>
        <p:spPr>
          <a:xfrm>
            <a:off x="5791200" y="2971799"/>
            <a:ext cx="1118333" cy="1"/>
          </a:xfrm>
          <a:prstGeom prst="straightConnector1">
            <a:avLst/>
          </a:prstGeom>
          <a:ln w="38100" cmpd="sng">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6028230" y="1956904"/>
            <a:ext cx="1391143" cy="7608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600" i="1" dirty="0">
                <a:solidFill>
                  <a:schemeClr val="tx1"/>
                </a:solidFill>
              </a:rPr>
              <a:t>Automates installation of Portworx</a:t>
            </a:r>
          </a:p>
        </p:txBody>
      </p:sp>
      <p:sp>
        <p:nvSpPr>
          <p:cNvPr id="21" name="Rectangle 20"/>
          <p:cNvSpPr/>
          <p:nvPr/>
        </p:nvSpPr>
        <p:spPr>
          <a:xfrm>
            <a:off x="7268760" y="4852774"/>
            <a:ext cx="3780239" cy="16242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tlCol="0" anchor="t" anchorCtr="0"/>
          <a:lstStyle/>
          <a:p>
            <a:pPr algn="ctr"/>
            <a:r>
              <a:rPr lang="en-US" sz="1999" b="1" dirty="0">
                <a:solidFill>
                  <a:srgbClr val="000000"/>
                </a:solidFill>
              </a:rPr>
              <a:t>Kubernetes Worker Nodes</a:t>
            </a:r>
          </a:p>
          <a:p>
            <a:pPr marL="285750" indent="-285750">
              <a:buFont typeface="Arial" charset="0"/>
              <a:buChar char="•"/>
            </a:pPr>
            <a:r>
              <a:rPr lang="en-US" sz="1400" dirty="0">
                <a:solidFill>
                  <a:prstClr val="black"/>
                </a:solidFill>
              </a:rPr>
              <a:t>Nodes are assigned with disks from D3940</a:t>
            </a:r>
          </a:p>
          <a:p>
            <a:pPr marL="285750" indent="-285750">
              <a:buFont typeface="Arial" charset="0"/>
              <a:buChar char="•"/>
            </a:pPr>
            <a:r>
              <a:rPr lang="en-US" sz="1400" dirty="0">
                <a:solidFill>
                  <a:prstClr val="black"/>
                </a:solidFill>
              </a:rPr>
              <a:t>Ansible bootstraps Portworx installation </a:t>
            </a:r>
          </a:p>
          <a:p>
            <a:pPr marL="285750" indent="-285750">
              <a:buFont typeface="Arial" charset="0"/>
              <a:buChar char="•"/>
            </a:pPr>
            <a:r>
              <a:rPr lang="en-US" sz="1400" dirty="0">
                <a:solidFill>
                  <a:prstClr val="black"/>
                </a:solidFill>
              </a:rPr>
              <a:t>Portworx fingerprints the disks and creates the Portworx volume</a:t>
            </a:r>
          </a:p>
        </p:txBody>
      </p:sp>
      <p:sp>
        <p:nvSpPr>
          <p:cNvPr id="30" name="Rectangle 29"/>
          <p:cNvSpPr/>
          <p:nvPr/>
        </p:nvSpPr>
        <p:spPr>
          <a:xfrm>
            <a:off x="6045820" y="3073460"/>
            <a:ext cx="1294985" cy="6866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600" i="1" dirty="0">
                <a:solidFill>
                  <a:schemeClr val="tx1"/>
                </a:solidFill>
              </a:rPr>
              <a:t>Configures  hardware for Portworx</a:t>
            </a:r>
          </a:p>
        </p:txBody>
      </p:sp>
      <p:sp>
        <p:nvSpPr>
          <p:cNvPr id="34" name="Rounded Rectangular Callout 33"/>
          <p:cNvSpPr/>
          <p:nvPr/>
        </p:nvSpPr>
        <p:spPr bwMode="ltGray">
          <a:xfrm>
            <a:off x="2636836" y="1179816"/>
            <a:ext cx="2346330" cy="463995"/>
          </a:xfrm>
          <a:prstGeom prst="wedgeRoundRectCallout">
            <a:avLst>
              <a:gd name="adj1" fmla="val -72530"/>
              <a:gd name="adj2" fmla="val 106218"/>
              <a:gd name="adj3" fmla="val 16667"/>
            </a:avLst>
          </a:prstGeom>
          <a:solidFill>
            <a:srgbClr val="425563"/>
          </a:solidFill>
          <a:ln w="19050">
            <a:solidFill>
              <a:srgbClr val="42556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Script VM</a:t>
            </a:r>
          </a:p>
        </p:txBody>
      </p:sp>
      <p:sp>
        <p:nvSpPr>
          <p:cNvPr id="35" name="Rounded Rectangular Callout 34"/>
          <p:cNvSpPr/>
          <p:nvPr/>
        </p:nvSpPr>
        <p:spPr bwMode="ltGray">
          <a:xfrm>
            <a:off x="3075730" y="4573836"/>
            <a:ext cx="2346330" cy="463995"/>
          </a:xfrm>
          <a:prstGeom prst="wedgeRoundRectCallout">
            <a:avLst>
              <a:gd name="adj1" fmla="val -71437"/>
              <a:gd name="adj2" fmla="val -178831"/>
              <a:gd name="adj3" fmla="val 16667"/>
            </a:avLst>
          </a:prstGeom>
          <a:solidFill>
            <a:srgbClr val="425563"/>
          </a:solidFill>
          <a:ln w="19050">
            <a:solidFill>
              <a:srgbClr val="42556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Ansible installs Portworx</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889" y="1860335"/>
            <a:ext cx="5422060" cy="2259834"/>
          </a:xfrm>
          <a:prstGeom prst="rect">
            <a:avLst/>
          </a:prstGeom>
          <a:effectLst>
            <a:outerShdw blurRad="63500" sx="102000" sy="102000" algn="ctr" rotWithShape="0">
              <a:prstClr val="black">
                <a:alpha val="40000"/>
              </a:prstClr>
            </a:outerShdw>
          </a:effectLst>
        </p:spPr>
      </p:pic>
      <p:pic>
        <p:nvPicPr>
          <p:cNvPr id="19" name="Picture 1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68249" y="1865864"/>
            <a:ext cx="966489" cy="2832195"/>
          </a:xfrm>
          <a:prstGeom prst="rect">
            <a:avLst/>
          </a:prstGeom>
        </p:spPr>
      </p:pic>
      <p:pic>
        <p:nvPicPr>
          <p:cNvPr id="20" name="Picture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76269" y="2138962"/>
            <a:ext cx="966489" cy="2832195"/>
          </a:xfrm>
          <a:prstGeom prst="rect">
            <a:avLst/>
          </a:prstGeom>
        </p:spPr>
      </p:pic>
      <p:pic>
        <p:nvPicPr>
          <p:cNvPr id="22" name="Picture 2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59513" y="2387062"/>
            <a:ext cx="966489" cy="2832195"/>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09246" y="1015578"/>
            <a:ext cx="2338046" cy="1624226"/>
          </a:xfrm>
          <a:prstGeom prst="rect">
            <a:avLst/>
          </a:prstGeom>
        </p:spPr>
      </p:pic>
      <p:cxnSp>
        <p:nvCxnSpPr>
          <p:cNvPr id="28" name="Straight Arrow Connector 27"/>
          <p:cNvCxnSpPr/>
          <p:nvPr/>
        </p:nvCxnSpPr>
        <p:spPr>
          <a:xfrm flipV="1">
            <a:off x="8900918" y="2277291"/>
            <a:ext cx="994291" cy="12499"/>
          </a:xfrm>
          <a:prstGeom prst="straightConnector1">
            <a:avLst/>
          </a:prstGeom>
          <a:ln w="38100" cmpd="sng">
            <a:solidFill>
              <a:schemeClr val="tx1"/>
            </a:solidFill>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7718131" y="1027416"/>
            <a:ext cx="2416469" cy="1315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tlCol="0" anchor="t" anchorCtr="0"/>
          <a:lstStyle/>
          <a:p>
            <a:pPr algn="ctr"/>
            <a:r>
              <a:rPr lang="en-US" b="1" dirty="0">
                <a:solidFill>
                  <a:srgbClr val="000000"/>
                </a:solidFill>
              </a:rPr>
              <a:t>HPE Synergy D3940 Storage Module </a:t>
            </a:r>
          </a:p>
        </p:txBody>
      </p:sp>
      <p:sp>
        <p:nvSpPr>
          <p:cNvPr id="32" name="Rectangle 31"/>
          <p:cNvSpPr/>
          <p:nvPr/>
        </p:nvSpPr>
        <p:spPr>
          <a:xfrm>
            <a:off x="10188434" y="2411470"/>
            <a:ext cx="1681381" cy="1315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tlCol="0" anchor="t" anchorCtr="0"/>
          <a:lstStyle/>
          <a:p>
            <a:pPr algn="ctr"/>
            <a:r>
              <a:rPr lang="en-US" sz="1400" dirty="0">
                <a:solidFill>
                  <a:prstClr val="black"/>
                </a:solidFill>
              </a:rPr>
              <a:t>Block storage is presented to computes nodes. Portworx manages disk presented to nodes and provides container volume for running stateful apps</a:t>
            </a:r>
          </a:p>
        </p:txBody>
      </p:sp>
    </p:spTree>
    <p:extLst>
      <p:ext uri="{BB962C8B-B14F-4D97-AF65-F5344CB8AC3E}">
        <p14:creationId xmlns:p14="http://schemas.microsoft.com/office/powerpoint/2010/main" val="461024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300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300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9"/>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850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300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530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530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21" grpId="0"/>
      <p:bldP spid="30" grpId="0"/>
      <p:bldP spid="34" grpId="0" animBg="1"/>
      <p:bldP spid="35" grpId="0" animBg="1"/>
      <p:bldP spid="31" grpId="0"/>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ltGray">
          <a:xfrm>
            <a:off x="1143000" y="2019286"/>
            <a:ext cx="8915400" cy="24384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solidFill>
                  <a:schemeClr val="tx1"/>
                </a:solidFill>
              </a:rPr>
              <a:t>Demo</a:t>
            </a:r>
            <a:endParaRPr lang="en-GB" dirty="0" err="1"/>
          </a:p>
        </p:txBody>
      </p:sp>
      <p:sp>
        <p:nvSpPr>
          <p:cNvPr id="3" name="Title 2"/>
          <p:cNvSpPr>
            <a:spLocks noGrp="1"/>
          </p:cNvSpPr>
          <p:nvPr>
            <p:ph type="title"/>
          </p:nvPr>
        </p:nvSpPr>
        <p:spPr/>
        <p:txBody>
          <a:bodyPr/>
          <a:lstStyle/>
          <a:p>
            <a:r>
              <a:rPr lang="en-US" dirty="0"/>
              <a:t>Demo</a:t>
            </a:r>
            <a:endParaRPr lang="en-GB" dirty="0"/>
          </a:p>
        </p:txBody>
      </p:sp>
      <p:pic>
        <p:nvPicPr>
          <p:cNvPr id="4" name="hpe-synergy-kubernetes-portworx_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3820" y="1098550"/>
            <a:ext cx="9333759" cy="4997450"/>
          </a:xfrm>
          <a:prstGeom prst="rect">
            <a:avLst/>
          </a:prstGeom>
        </p:spPr>
      </p:pic>
    </p:spTree>
    <p:extLst>
      <p:ext uri="{BB962C8B-B14F-4D97-AF65-F5344CB8AC3E}">
        <p14:creationId xmlns:p14="http://schemas.microsoft.com/office/powerpoint/2010/main" val="493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r>
              <a:rPr lang="en-US" dirty="0"/>
              <a:t>Takeaways</a:t>
            </a:r>
          </a:p>
        </p:txBody>
      </p:sp>
      <p:sp>
        <p:nvSpPr>
          <p:cNvPr id="126" name="Shape 126"/>
          <p:cNvSpPr txBox="1">
            <a:spLocks noGrp="1"/>
          </p:cNvSpPr>
          <p:nvPr>
            <p:ph idx="1"/>
          </p:nvPr>
        </p:nvSpPr>
        <p:spPr/>
        <p:txBody>
          <a:bodyPr>
            <a:normAutofit/>
          </a:bodyPr>
          <a:lstStyle/>
          <a:p>
            <a:pPr>
              <a:spcBef>
                <a:spcPts val="1800"/>
              </a:spcBef>
            </a:pPr>
            <a:r>
              <a:rPr lang="en-US" sz="2400" dirty="0"/>
              <a:t>Right </a:t>
            </a:r>
            <a:r>
              <a:rPr lang="en-US" sz="2400" dirty="0" smtClean="0"/>
              <a:t>platform </a:t>
            </a:r>
            <a:r>
              <a:rPr lang="en-US" sz="2400" dirty="0"/>
              <a:t>for hosting containers using Kubernetes</a:t>
            </a:r>
          </a:p>
          <a:p>
            <a:pPr lvl="1">
              <a:spcBef>
                <a:spcPts val="1800"/>
              </a:spcBef>
            </a:pPr>
            <a:r>
              <a:rPr lang="en-US" sz="2000" dirty="0"/>
              <a:t>Scalable</a:t>
            </a:r>
          </a:p>
          <a:p>
            <a:pPr lvl="1">
              <a:spcBef>
                <a:spcPts val="1800"/>
              </a:spcBef>
            </a:pPr>
            <a:r>
              <a:rPr lang="en-US" sz="2000" dirty="0"/>
              <a:t>Agile</a:t>
            </a:r>
          </a:p>
          <a:p>
            <a:pPr lvl="1">
              <a:spcBef>
                <a:spcPts val="1800"/>
              </a:spcBef>
            </a:pPr>
            <a:r>
              <a:rPr lang="en-US" sz="2000" dirty="0"/>
              <a:t>Portworx is a good option for persistent container storage</a:t>
            </a:r>
          </a:p>
          <a:p>
            <a:pPr>
              <a:spcBef>
                <a:spcPts val="1800"/>
              </a:spcBef>
            </a:pPr>
            <a:r>
              <a:rPr lang="en-US" sz="2400" dirty="0"/>
              <a:t>On-</a:t>
            </a:r>
            <a:r>
              <a:rPr lang="en-US" sz="2400" dirty="0" err="1"/>
              <a:t>prem</a:t>
            </a:r>
            <a:r>
              <a:rPr lang="en-US" sz="2400" dirty="0"/>
              <a:t> </a:t>
            </a:r>
            <a:r>
              <a:rPr lang="en-US" sz="2400" dirty="0" err="1"/>
              <a:t>CaaS</a:t>
            </a:r>
            <a:r>
              <a:rPr lang="en-US" sz="2400" dirty="0"/>
              <a:t> solution on Synergy</a:t>
            </a:r>
          </a:p>
          <a:p>
            <a:pPr lvl="2">
              <a:spcBef>
                <a:spcPts val="1800"/>
              </a:spcBef>
            </a:pPr>
            <a:r>
              <a:rPr lang="en-US" sz="1800" dirty="0"/>
              <a:t>Set up K8s infrastructure in less than an hour from ground up</a:t>
            </a:r>
          </a:p>
          <a:p>
            <a:pPr>
              <a:spcBef>
                <a:spcPts val="1800"/>
              </a:spcBef>
            </a:pPr>
            <a:r>
              <a:rPr lang="en-US" sz="2400" dirty="0"/>
              <a:t>Co-host non-container workloads on the same platform</a:t>
            </a:r>
          </a:p>
        </p:txBody>
      </p:sp>
      <p:sp>
        <p:nvSpPr>
          <p:cNvPr id="127" name="Shape 127"/>
          <p:cNvSpPr txBox="1">
            <a:spLocks noGrp="1"/>
          </p:cNvSpPr>
          <p:nvPr>
            <p:ph type="sldNum" sz="quarter" idx="12"/>
          </p:nvPr>
        </p:nvSpPr>
        <p:spPr/>
        <p:txBody>
          <a:bodyPr/>
          <a:lstStyle/>
          <a:p>
            <a:fld id="{00000000-1234-1234-1234-123412341234}" type="slidenum">
              <a:rPr lang="en" smtClean="0"/>
              <a:pPr/>
              <a:t>39</a:t>
            </a:fld>
            <a:endParaRPr lang="en"/>
          </a:p>
        </p:txBody>
      </p:sp>
    </p:spTree>
    <p:extLst>
      <p:ext uri="{BB962C8B-B14F-4D97-AF65-F5344CB8AC3E}">
        <p14:creationId xmlns:p14="http://schemas.microsoft.com/office/powerpoint/2010/main" val="219839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Agenda</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1662142"/>
            <a:ext cx="3355213" cy="3367058"/>
          </a:xfrm>
          <a:prstGeom prst="rect">
            <a:avLst/>
          </a:prstGeom>
          <a:ln w="57150">
            <a:solidFill>
              <a:schemeClr val="accent1">
                <a:lumMod val="60000"/>
                <a:lumOff val="40000"/>
              </a:schemeClr>
            </a:solidFill>
          </a:ln>
        </p:spPr>
      </p:pic>
      <p:sp>
        <p:nvSpPr>
          <p:cNvPr id="7" name="Rectangle 6"/>
          <p:cNvSpPr/>
          <p:nvPr/>
        </p:nvSpPr>
        <p:spPr bwMode="ltGray">
          <a:xfrm>
            <a:off x="609441" y="2041141"/>
            <a:ext cx="6324759" cy="350520"/>
          </a:xfrm>
          <a:prstGeom prst="rect">
            <a:avLst/>
          </a:prstGeom>
          <a:noFill/>
          <a:ln w="508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137160" rIns="137160" bIns="137160" rtlCol="0" anchor="ctr"/>
          <a:lstStyle/>
          <a:p>
            <a:pPr>
              <a:lnSpc>
                <a:spcPct val="90000"/>
              </a:lnSpc>
            </a:pPr>
            <a:r>
              <a:rPr lang="en-US" sz="2000" b="1" dirty="0" smtClean="0">
                <a:solidFill>
                  <a:prstClr val="black"/>
                </a:solidFill>
              </a:rPr>
              <a:t>Sample </a:t>
            </a:r>
            <a:r>
              <a:rPr lang="en-US" sz="2000" b="1" dirty="0" err="1" smtClean="0">
                <a:solidFill>
                  <a:prstClr val="black"/>
                </a:solidFill>
              </a:rPr>
              <a:t>microservices</a:t>
            </a:r>
            <a:r>
              <a:rPr lang="en-US" sz="2000" b="1" dirty="0" smtClean="0">
                <a:solidFill>
                  <a:prstClr val="black"/>
                </a:solidFill>
              </a:rPr>
              <a:t> application</a:t>
            </a:r>
            <a:endParaRPr lang="en-US" sz="2000" b="1" dirty="0">
              <a:solidFill>
                <a:prstClr val="black"/>
              </a:solidFill>
            </a:endParaRPr>
          </a:p>
        </p:txBody>
      </p:sp>
      <p:sp>
        <p:nvSpPr>
          <p:cNvPr id="8" name="Rectangle 7"/>
          <p:cNvSpPr/>
          <p:nvPr/>
        </p:nvSpPr>
        <p:spPr bwMode="ltGray">
          <a:xfrm>
            <a:off x="609441" y="2570844"/>
            <a:ext cx="6324759" cy="330720"/>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137160" rIns="137160" bIns="137160" rtlCol="0" anchor="ctr"/>
          <a:lstStyle/>
          <a:p>
            <a:r>
              <a:rPr lang="en-US" sz="2000" b="1" dirty="0" smtClean="0">
                <a:solidFill>
                  <a:prstClr val="black"/>
                </a:solidFill>
              </a:rPr>
              <a:t>Architecture overview for container infra</a:t>
            </a:r>
            <a:endParaRPr lang="en-US" sz="2000" b="1" dirty="0">
              <a:solidFill>
                <a:prstClr val="black"/>
              </a:solidFill>
            </a:endParaRPr>
          </a:p>
        </p:txBody>
      </p:sp>
      <p:sp>
        <p:nvSpPr>
          <p:cNvPr id="9" name="Rectangle 8"/>
          <p:cNvSpPr/>
          <p:nvPr/>
        </p:nvSpPr>
        <p:spPr bwMode="ltGray">
          <a:xfrm>
            <a:off x="609441" y="1581400"/>
            <a:ext cx="6324759" cy="308360"/>
          </a:xfrm>
          <a:prstGeom prst="rect">
            <a:avLst/>
          </a:prstGeom>
          <a:no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137160" rIns="137160" bIns="137160" rtlCol="0" anchor="ctr"/>
          <a:lstStyle/>
          <a:p>
            <a:r>
              <a:rPr lang="en-US" sz="2000" b="1" dirty="0" smtClean="0">
                <a:solidFill>
                  <a:prstClr val="black"/>
                </a:solidFill>
              </a:rPr>
              <a:t>Overview</a:t>
            </a:r>
            <a:endParaRPr lang="en-US" sz="2000" b="1" dirty="0">
              <a:solidFill>
                <a:prstClr val="black"/>
              </a:solidFill>
            </a:endParaRPr>
          </a:p>
        </p:txBody>
      </p:sp>
      <p:sp>
        <p:nvSpPr>
          <p:cNvPr id="11" name="Rectangle 10"/>
          <p:cNvSpPr/>
          <p:nvPr/>
        </p:nvSpPr>
        <p:spPr bwMode="ltGray">
          <a:xfrm>
            <a:off x="623581" y="3091198"/>
            <a:ext cx="6310619" cy="328525"/>
          </a:xfrm>
          <a:prstGeom prst="rect">
            <a:avLst/>
          </a:prstGeom>
          <a:no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137160" rIns="137160" bIns="137160" rtlCol="0" anchor="ctr"/>
          <a:lstStyle/>
          <a:p>
            <a:pPr>
              <a:lnSpc>
                <a:spcPct val="90000"/>
              </a:lnSpc>
            </a:pPr>
            <a:r>
              <a:rPr lang="en-US" sz="2000" b="1" dirty="0" smtClean="0">
                <a:solidFill>
                  <a:prstClr val="black"/>
                </a:solidFill>
              </a:rPr>
              <a:t>Kubernetes overview</a:t>
            </a:r>
            <a:endParaRPr lang="en-US" sz="2000" b="1" dirty="0">
              <a:solidFill>
                <a:prstClr val="black"/>
              </a:solidFill>
            </a:endParaRPr>
          </a:p>
        </p:txBody>
      </p:sp>
      <p:sp>
        <p:nvSpPr>
          <p:cNvPr id="13" name="Rectangle 12"/>
          <p:cNvSpPr/>
          <p:nvPr/>
        </p:nvSpPr>
        <p:spPr bwMode="ltGray">
          <a:xfrm>
            <a:off x="609441" y="3632836"/>
            <a:ext cx="6324759" cy="329564"/>
          </a:xfrm>
          <a:prstGeom prst="rect">
            <a:avLst/>
          </a:prstGeom>
          <a:noFill/>
          <a:ln w="50800" cap="flat" cmpd="sng" algn="ctr">
            <a:solidFill>
              <a:schemeClr val="accent1">
                <a:lumMod val="75000"/>
              </a:schemeClr>
            </a:solidFill>
            <a:prstDash val="solid"/>
            <a:miter lim="800000"/>
          </a:ln>
          <a:effectLst/>
        </p:spPr>
        <p:txBody>
          <a:bodyPr wrap="square" lIns="228600" tIns="137160" rIns="137160" bIns="137160" rtlCol="0" anchor="ctr"/>
          <a:lstStyle/>
          <a:p>
            <a:pPr>
              <a:lnSpc>
                <a:spcPct val="90000"/>
              </a:lnSpc>
            </a:pPr>
            <a:r>
              <a:rPr lang="en-US" sz="2000" b="1" kern="0" dirty="0" smtClean="0">
                <a:solidFill>
                  <a:prstClr val="black"/>
                </a:solidFill>
              </a:rPr>
              <a:t>Why </a:t>
            </a:r>
            <a:r>
              <a:rPr lang="en-US" sz="2000" b="1" kern="0" dirty="0" err="1" smtClean="0">
                <a:solidFill>
                  <a:prstClr val="black"/>
                </a:solidFill>
              </a:rPr>
              <a:t>portworx</a:t>
            </a:r>
            <a:endParaRPr lang="en-US" sz="2000" b="1" kern="0" dirty="0">
              <a:solidFill>
                <a:prstClr val="black"/>
              </a:solidFill>
            </a:endParaRPr>
          </a:p>
        </p:txBody>
      </p:sp>
      <p:sp>
        <p:nvSpPr>
          <p:cNvPr id="10" name="Rectangle 9"/>
          <p:cNvSpPr/>
          <p:nvPr/>
        </p:nvSpPr>
        <p:spPr bwMode="ltGray">
          <a:xfrm>
            <a:off x="635365" y="4175512"/>
            <a:ext cx="6298835" cy="320287"/>
          </a:xfrm>
          <a:prstGeom prst="rect">
            <a:avLst/>
          </a:prstGeom>
          <a:noFill/>
          <a:ln w="508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137160" rIns="137160" bIns="137160" rtlCol="0" anchor="ctr"/>
          <a:lstStyle/>
          <a:p>
            <a:pPr>
              <a:lnSpc>
                <a:spcPct val="90000"/>
              </a:lnSpc>
            </a:pPr>
            <a:r>
              <a:rPr lang="en-US" sz="2000" b="1" dirty="0" smtClean="0">
                <a:solidFill>
                  <a:prstClr val="black"/>
                </a:solidFill>
              </a:rPr>
              <a:t>Solution Components</a:t>
            </a:r>
            <a:endParaRPr lang="en-US" sz="2000" b="1" dirty="0">
              <a:solidFill>
                <a:prstClr val="black"/>
              </a:solidFill>
            </a:endParaRPr>
          </a:p>
        </p:txBody>
      </p:sp>
      <p:sp>
        <p:nvSpPr>
          <p:cNvPr id="12" name="Rectangle 11"/>
          <p:cNvSpPr/>
          <p:nvPr/>
        </p:nvSpPr>
        <p:spPr bwMode="ltGray">
          <a:xfrm>
            <a:off x="609600" y="4774680"/>
            <a:ext cx="6324759" cy="330720"/>
          </a:xfrm>
          <a:prstGeom prst="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137160" rIns="137160" bIns="137160" rtlCol="0" anchor="ctr"/>
          <a:lstStyle/>
          <a:p>
            <a:r>
              <a:rPr lang="en-US" sz="2000" b="1" dirty="0" smtClean="0">
                <a:solidFill>
                  <a:prstClr val="black"/>
                </a:solidFill>
              </a:rPr>
              <a:t>Demo Video</a:t>
            </a:r>
            <a:endParaRPr lang="en-US" sz="2000" b="1" dirty="0">
              <a:solidFill>
                <a:prstClr val="black"/>
              </a:solidFill>
            </a:endParaRPr>
          </a:p>
        </p:txBody>
      </p:sp>
      <p:sp>
        <p:nvSpPr>
          <p:cNvPr id="14" name="Rectangle 13"/>
          <p:cNvSpPr/>
          <p:nvPr/>
        </p:nvSpPr>
        <p:spPr bwMode="ltGray">
          <a:xfrm>
            <a:off x="609441" y="5330440"/>
            <a:ext cx="6324759" cy="308360"/>
          </a:xfrm>
          <a:prstGeom prst="rect">
            <a:avLst/>
          </a:prstGeom>
          <a:no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137160" rIns="137160" bIns="137160" rtlCol="0" anchor="ctr"/>
          <a:lstStyle/>
          <a:p>
            <a:r>
              <a:rPr lang="en-US" sz="2000" b="1" dirty="0" smtClean="0">
                <a:solidFill>
                  <a:prstClr val="black"/>
                </a:solidFill>
              </a:rPr>
              <a:t>Summary | Q &amp; A</a:t>
            </a:r>
            <a:endParaRPr lang="en-US" sz="2000" b="1" dirty="0">
              <a:solidFill>
                <a:prstClr val="black"/>
              </a:solidFill>
            </a:endParaRPr>
          </a:p>
        </p:txBody>
      </p:sp>
    </p:spTree>
    <p:extLst>
      <p:ext uri="{BB962C8B-B14F-4D97-AF65-F5344CB8AC3E}">
        <p14:creationId xmlns:p14="http://schemas.microsoft.com/office/powerpoint/2010/main" val="276647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0" y="2689178"/>
            <a:ext cx="9526587" cy="2895600"/>
          </a:xfrm>
        </p:spPr>
        <p:txBody>
          <a:bodyPr/>
          <a:lstStyle/>
          <a:p>
            <a:r>
              <a:rPr lang="en-US" sz="3200" dirty="0"/>
              <a:t/>
            </a:r>
            <a:br>
              <a:rPr lang="en-US" sz="3200" dirty="0"/>
            </a:br>
            <a:r>
              <a:rPr lang="en-US" sz="3200" dirty="0"/>
              <a:t/>
            </a:r>
            <a:br>
              <a:rPr lang="en-US" sz="3200" dirty="0"/>
            </a:br>
            <a:r>
              <a:rPr lang="en-US" sz="3200" dirty="0"/>
              <a:t/>
            </a:r>
            <a:br>
              <a:rPr lang="en-US" sz="3200" dirty="0"/>
            </a:br>
            <a:r>
              <a:rPr lang="en-US" sz="3200" dirty="0"/>
              <a:t/>
            </a:r>
            <a:br>
              <a:rPr lang="en-US" sz="3200" dirty="0"/>
            </a:br>
            <a:endParaRPr lang="en-US" sz="3200" dirty="0"/>
          </a:p>
        </p:txBody>
      </p:sp>
      <p:sp>
        <p:nvSpPr>
          <p:cNvPr id="3" name="Text Placeholder 2"/>
          <p:cNvSpPr>
            <a:spLocks noGrp="1"/>
          </p:cNvSpPr>
          <p:nvPr>
            <p:ph type="body" sz="quarter" idx="13"/>
          </p:nvPr>
        </p:nvSpPr>
        <p:spPr/>
        <p:txBody>
          <a:bodyPr/>
          <a:lstStyle/>
          <a:p>
            <a:r>
              <a:rPr lang="en-US" dirty="0"/>
              <a:t> </a:t>
            </a:r>
          </a:p>
        </p:txBody>
      </p:sp>
      <p:sp>
        <p:nvSpPr>
          <p:cNvPr id="4" name="Title 1"/>
          <p:cNvSpPr txBox="1">
            <a:spLocks/>
          </p:cNvSpPr>
          <p:nvPr/>
        </p:nvSpPr>
        <p:spPr>
          <a:xfrm>
            <a:off x="609443" y="2571970"/>
            <a:ext cx="9960908" cy="926142"/>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8000" b="1" kern="1200">
                <a:solidFill>
                  <a:schemeClr val="tx1"/>
                </a:solidFill>
                <a:latin typeface="+mj-lt"/>
                <a:ea typeface="+mj-ea"/>
                <a:cs typeface="+mj-cs"/>
              </a:defRPr>
            </a:lvl1pPr>
          </a:lstStyle>
          <a:p>
            <a:endParaRPr lang="en-US" sz="3600" b="0" dirty="0">
              <a:solidFill>
                <a:srgbClr val="01A982"/>
              </a:solidFill>
            </a:endParaRPr>
          </a:p>
        </p:txBody>
      </p:sp>
      <p:sp>
        <p:nvSpPr>
          <p:cNvPr id="8" name="Rectangle 2"/>
          <p:cNvSpPr>
            <a:spLocks noChangeArrowheads="1"/>
          </p:cNvSpPr>
          <p:nvPr/>
        </p:nvSpPr>
        <p:spPr bwMode="auto">
          <a:xfrm>
            <a:off x="0" y="-832938"/>
            <a:ext cx="1846142" cy="2123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p:cNvSpPr txBox="1"/>
          <p:nvPr/>
        </p:nvSpPr>
        <p:spPr>
          <a:xfrm>
            <a:off x="150812" y="4385338"/>
            <a:ext cx="914400" cy="914400"/>
          </a:xfrm>
          <a:prstGeom prst="rect">
            <a:avLst/>
          </a:prstGeom>
          <a:noFill/>
        </p:spPr>
        <p:txBody>
          <a:bodyPr wrap="none" lIns="0" tIns="0" rIns="0" bIns="0" rtlCol="0">
            <a:noAutofit/>
          </a:bodyPr>
          <a:lstStyle/>
          <a:p>
            <a:pPr>
              <a:lnSpc>
                <a:spcPct val="90000"/>
              </a:lnSpc>
            </a:pPr>
            <a:endParaRPr lang="en-US" dirty="0"/>
          </a:p>
        </p:txBody>
      </p:sp>
      <p:sp>
        <p:nvSpPr>
          <p:cNvPr id="5" name="TextBox 4"/>
          <p:cNvSpPr txBox="1"/>
          <p:nvPr/>
        </p:nvSpPr>
        <p:spPr>
          <a:xfrm>
            <a:off x="608012" y="2438400"/>
            <a:ext cx="11355388" cy="3657600"/>
          </a:xfrm>
          <a:prstGeom prst="rect">
            <a:avLst/>
          </a:prstGeom>
          <a:noFill/>
        </p:spPr>
        <p:txBody>
          <a:bodyPr wrap="square" lIns="0" tIns="0" rIns="0" bIns="0" rtlCol="0">
            <a:noAutofit/>
          </a:bodyPr>
          <a:lstStyle/>
          <a:p>
            <a:pPr>
              <a:lnSpc>
                <a:spcPct val="90000"/>
              </a:lnSpc>
            </a:pPr>
            <a:r>
              <a:rPr lang="en-US" sz="1600" dirty="0"/>
              <a:t>For more information:</a:t>
            </a:r>
          </a:p>
          <a:p>
            <a:pPr>
              <a:lnSpc>
                <a:spcPct val="90000"/>
              </a:lnSpc>
            </a:pPr>
            <a:endParaRPr lang="en-US" sz="1600" dirty="0"/>
          </a:p>
          <a:p>
            <a:pPr>
              <a:lnSpc>
                <a:spcPct val="90000"/>
              </a:lnSpc>
            </a:pPr>
            <a:r>
              <a:rPr lang="en-US" sz="1600" dirty="0"/>
              <a:t>HPE Reference Configuration for Kubernetes, Portworx PX-Enterprise on HPE Synergy</a:t>
            </a:r>
          </a:p>
          <a:p>
            <a:pPr marL="285750" indent="-285750">
              <a:lnSpc>
                <a:spcPct val="90000"/>
              </a:lnSpc>
              <a:buFont typeface="Arial" panose="020B0604020202020204" pitchFamily="34" charset="0"/>
              <a:buChar char="•"/>
            </a:pPr>
            <a:r>
              <a:rPr lang="en-GB" sz="1600" dirty="0">
                <a:hlinkClick r:id="rId3" tooltip="https://h20195.www2.hpe.com/V2/GetDocument.aspx?docname=a00039700enw"/>
              </a:rPr>
              <a:t>https://h20195.www2.hpe.com/V2/GetDocument.aspx?docname=a00039700enw</a:t>
            </a:r>
            <a:r>
              <a:rPr lang="en-US" sz="1600" dirty="0"/>
              <a:t/>
            </a:r>
            <a:br>
              <a:rPr lang="en-US" sz="1600" dirty="0"/>
            </a:br>
            <a:endParaRPr lang="en-US" sz="1600" dirty="0"/>
          </a:p>
          <a:p>
            <a:pPr>
              <a:lnSpc>
                <a:spcPct val="90000"/>
              </a:lnSpc>
            </a:pPr>
            <a:r>
              <a:rPr lang="en-US" sz="1600" dirty="0"/>
              <a:t>GitHub link for Ansible integration</a:t>
            </a:r>
          </a:p>
          <a:p>
            <a:pPr marL="285750" indent="-285750">
              <a:lnSpc>
                <a:spcPct val="90000"/>
              </a:lnSpc>
              <a:buFont typeface="Arial" panose="020B0604020202020204" pitchFamily="34" charset="0"/>
              <a:buChar char="•"/>
            </a:pPr>
            <a:r>
              <a:rPr lang="en-US" sz="1600" dirty="0">
                <a:hlinkClick r:id="rId4"/>
              </a:rPr>
              <a:t>https://github.com/HewlettPackard/K8s-Portworx-Synergy</a:t>
            </a:r>
            <a:endParaRPr lang="en-US" sz="1600" dirty="0"/>
          </a:p>
          <a:p>
            <a:pPr>
              <a:lnSpc>
                <a:spcPct val="90000"/>
              </a:lnSpc>
            </a:pPr>
            <a:endParaRPr lang="en-US" sz="1600" dirty="0"/>
          </a:p>
          <a:p>
            <a:r>
              <a:rPr lang="en-US" sz="1600" dirty="0"/>
              <a:t>Kubernetes Persistent Storage on Portworx</a:t>
            </a:r>
          </a:p>
          <a:p>
            <a:pPr marL="342900" indent="-342900">
              <a:buFont typeface="Arial" charset="0"/>
              <a:buChar char="•"/>
            </a:pPr>
            <a:r>
              <a:rPr lang="en-US" sz="1600" dirty="0">
                <a:hlinkClick r:id="rId5"/>
              </a:rPr>
              <a:t>https://portworx.com/use-case/kubernetes-storage/</a:t>
            </a:r>
            <a:endParaRPr lang="en-US" sz="1600" dirty="0"/>
          </a:p>
          <a:p>
            <a:endParaRPr lang="en-US" sz="1600" dirty="0"/>
          </a:p>
          <a:p>
            <a:r>
              <a:rPr lang="en-US" sz="1600" dirty="0"/>
              <a:t>Docker Storage on Portworx</a:t>
            </a:r>
          </a:p>
          <a:p>
            <a:pPr marL="342900" indent="-342900">
              <a:buFont typeface="Arial" charset="0"/>
              <a:buChar char="•"/>
            </a:pPr>
            <a:r>
              <a:rPr lang="en-US" sz="1600" dirty="0">
                <a:hlinkClick r:id="rId6"/>
              </a:rPr>
              <a:t>https://portworx.com/use-case/docker-persistent-storage/</a:t>
            </a:r>
            <a:r>
              <a:rPr lang="en-US" sz="1600" dirty="0"/>
              <a:t/>
            </a:r>
            <a:br>
              <a:rPr lang="en-US" sz="1600" dirty="0"/>
            </a:br>
            <a:endParaRPr lang="en-US" sz="1600" dirty="0"/>
          </a:p>
          <a:p>
            <a:r>
              <a:rPr lang="en-US" sz="1600" dirty="0"/>
              <a:t>Persistent Storage for DC/OS on Portworx</a:t>
            </a:r>
          </a:p>
          <a:p>
            <a:pPr marL="342900" indent="-342900">
              <a:buFont typeface="Arial" charset="0"/>
              <a:buChar char="•"/>
            </a:pPr>
            <a:r>
              <a:rPr lang="en-US" sz="1600" dirty="0">
                <a:hlinkClick r:id="rId7"/>
              </a:rPr>
              <a:t>https://portworx.com/use-case/persistent-storage-dcos/</a:t>
            </a:r>
            <a:endParaRPr lang="en-US" sz="1600" dirty="0"/>
          </a:p>
          <a:p>
            <a:pPr marL="285750" indent="-285750">
              <a:lnSpc>
                <a:spcPct val="90000"/>
              </a:lnSpc>
              <a:buFont typeface="Arial" panose="020B0604020202020204" pitchFamily="34" charset="0"/>
              <a:buChar char="•"/>
            </a:pPr>
            <a:endParaRPr lang="en-US" sz="1600" dirty="0"/>
          </a:p>
          <a:p>
            <a:pPr>
              <a:lnSpc>
                <a:spcPct val="90000"/>
              </a:lnSpc>
            </a:pPr>
            <a:r>
              <a:rPr lang="en-US" sz="1600" dirty="0"/>
              <a:t> </a:t>
            </a:r>
          </a:p>
        </p:txBody>
      </p:sp>
    </p:spTree>
    <p:extLst>
      <p:ext uri="{BB962C8B-B14F-4D97-AF65-F5344CB8AC3E}">
        <p14:creationId xmlns:p14="http://schemas.microsoft.com/office/powerpoint/2010/main" val="219720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p:txBody>
          <a:bodyPr/>
          <a:lstStyle/>
          <a:p>
            <a:r>
              <a:rPr lang="en-US" dirty="0" smtClean="0"/>
              <a:t>Backup Slides</a:t>
            </a:r>
            <a:endParaRPr lang="en-US" dirty="0"/>
          </a:p>
        </p:txBody>
      </p:sp>
      <p:sp>
        <p:nvSpPr>
          <p:cNvPr id="127" name="Shape 127"/>
          <p:cNvSpPr txBox="1">
            <a:spLocks noGrp="1"/>
          </p:cNvSpPr>
          <p:nvPr>
            <p:ph type="sldNum" sz="quarter" idx="12"/>
          </p:nvPr>
        </p:nvSpPr>
        <p:spPr/>
        <p:txBody>
          <a:bodyPr/>
          <a:lstStyle/>
          <a:p>
            <a:fld id="{00000000-1234-1234-1234-123412341234}" type="slidenum">
              <a:rPr lang="en" smtClean="0"/>
              <a:pPr/>
              <a:t>41</a:t>
            </a:fld>
            <a:endParaRPr lang="en"/>
          </a:p>
        </p:txBody>
      </p:sp>
      <p:sp>
        <p:nvSpPr>
          <p:cNvPr id="2" name="Content Placeholder 1"/>
          <p:cNvSpPr>
            <a:spLocks noGrp="1"/>
          </p:cNvSpPr>
          <p:nvPr>
            <p:ph idx="1"/>
          </p:nvPr>
        </p:nvSpPr>
        <p:spPr/>
        <p:txBody>
          <a:bodyPr/>
          <a:lstStyle/>
          <a:p>
            <a:endParaRPr lang="en-GB" dirty="0"/>
          </a:p>
        </p:txBody>
      </p:sp>
    </p:spTree>
    <p:extLst>
      <p:ext uri="{BB962C8B-B14F-4D97-AF65-F5344CB8AC3E}">
        <p14:creationId xmlns:p14="http://schemas.microsoft.com/office/powerpoint/2010/main" val="354613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55723" y="1970334"/>
            <a:ext cx="3463781" cy="3439554"/>
          </a:xfrm>
          <a:prstGeom prst="rect">
            <a:avLst/>
          </a:prstGeom>
          <a:blipFill>
            <a:blip r:embed="rId3" cstate="print"/>
            <a:stretch>
              <a:fillRect/>
            </a:stretch>
          </a:blipFill>
        </p:spPr>
        <p:txBody>
          <a:bodyPr wrap="square" lIns="0" tIns="0" rIns="0" bIns="0" rtlCol="0"/>
          <a:lstStyle/>
          <a:p>
            <a:endParaRPr sz="1634"/>
          </a:p>
        </p:txBody>
      </p:sp>
      <p:sp>
        <p:nvSpPr>
          <p:cNvPr id="3" name="object 3"/>
          <p:cNvSpPr/>
          <p:nvPr/>
        </p:nvSpPr>
        <p:spPr>
          <a:xfrm>
            <a:off x="2787208" y="1200633"/>
            <a:ext cx="6960346" cy="299511"/>
          </a:xfrm>
          <a:prstGeom prst="rect">
            <a:avLst/>
          </a:prstGeom>
          <a:blipFill>
            <a:blip r:embed="rId4" cstate="print"/>
            <a:stretch>
              <a:fillRect/>
            </a:stretch>
          </a:blipFill>
        </p:spPr>
        <p:txBody>
          <a:bodyPr wrap="square" lIns="0" tIns="0" rIns="0" bIns="0" rtlCol="0"/>
          <a:lstStyle/>
          <a:p>
            <a:endParaRPr sz="1634"/>
          </a:p>
        </p:txBody>
      </p:sp>
      <p:sp>
        <p:nvSpPr>
          <p:cNvPr id="4" name="object 4"/>
          <p:cNvSpPr txBox="1"/>
          <p:nvPr/>
        </p:nvSpPr>
        <p:spPr>
          <a:xfrm>
            <a:off x="1335741" y="767194"/>
            <a:ext cx="221300" cy="209416"/>
          </a:xfrm>
          <a:prstGeom prst="rect">
            <a:avLst/>
          </a:prstGeom>
        </p:spPr>
        <p:txBody>
          <a:bodyPr vert="horz" wrap="square" lIns="0" tIns="0" rIns="0" bIns="0" rtlCol="0">
            <a:spAutoFit/>
          </a:bodyPr>
          <a:lstStyle/>
          <a:p>
            <a:pPr marL="11527"/>
            <a:r>
              <a:rPr sz="1361" spc="18" dirty="0">
                <a:latin typeface="Arial"/>
                <a:cs typeface="Arial"/>
              </a:rPr>
              <a:t>12</a:t>
            </a:r>
            <a:endParaRPr sz="1361">
              <a:latin typeface="Arial"/>
              <a:cs typeface="Arial"/>
            </a:endParaRPr>
          </a:p>
        </p:txBody>
      </p:sp>
      <p:sp>
        <p:nvSpPr>
          <p:cNvPr id="5" name="object 5"/>
          <p:cNvSpPr txBox="1"/>
          <p:nvPr/>
        </p:nvSpPr>
        <p:spPr>
          <a:xfrm>
            <a:off x="6389029" y="3372162"/>
            <a:ext cx="1394076" cy="1337802"/>
          </a:xfrm>
          <a:prstGeom prst="rect">
            <a:avLst/>
          </a:prstGeom>
        </p:spPr>
        <p:txBody>
          <a:bodyPr vert="horz" wrap="square" lIns="0" tIns="0" rIns="0" bIns="0" rtlCol="0">
            <a:spAutoFit/>
          </a:bodyPr>
          <a:lstStyle/>
          <a:p>
            <a:pPr marL="233988" indent="-222462">
              <a:buClr>
                <a:srgbClr val="841781"/>
              </a:buClr>
              <a:buFont typeface="Arial"/>
              <a:buChar char="•"/>
              <a:tabLst>
                <a:tab pos="234565" algn="l"/>
              </a:tabLst>
            </a:pPr>
            <a:r>
              <a:rPr sz="1861" spc="-5" dirty="0">
                <a:solidFill>
                  <a:srgbClr val="841781"/>
                </a:solidFill>
                <a:latin typeface="Arial"/>
                <a:cs typeface="Arial"/>
              </a:rPr>
              <a:t>Composed</a:t>
            </a:r>
            <a:endParaRPr sz="1861">
              <a:latin typeface="Arial"/>
              <a:cs typeface="Arial"/>
            </a:endParaRPr>
          </a:p>
          <a:p>
            <a:pPr marL="233988" indent="-222462">
              <a:spcBef>
                <a:spcPts val="549"/>
              </a:spcBef>
              <a:buClr>
                <a:srgbClr val="841781"/>
              </a:buClr>
              <a:buFont typeface="Arial"/>
              <a:buChar char="•"/>
              <a:tabLst>
                <a:tab pos="234565" algn="l"/>
              </a:tabLst>
            </a:pPr>
            <a:r>
              <a:rPr sz="1861" spc="-9" dirty="0">
                <a:solidFill>
                  <a:srgbClr val="841781"/>
                </a:solidFill>
                <a:latin typeface="Arial"/>
                <a:cs typeface="Arial"/>
              </a:rPr>
              <a:t>Se</a:t>
            </a:r>
            <a:r>
              <a:rPr sz="1861" spc="-5" dirty="0">
                <a:solidFill>
                  <a:srgbClr val="841781"/>
                </a:solidFill>
                <a:latin typeface="Arial"/>
                <a:cs typeface="Arial"/>
              </a:rPr>
              <a:t>c</a:t>
            </a:r>
            <a:r>
              <a:rPr sz="1861" spc="-9" dirty="0">
                <a:solidFill>
                  <a:srgbClr val="841781"/>
                </a:solidFill>
                <a:latin typeface="Arial"/>
                <a:cs typeface="Arial"/>
              </a:rPr>
              <a:t>u</a:t>
            </a:r>
            <a:r>
              <a:rPr sz="1861" spc="-5" dirty="0">
                <a:solidFill>
                  <a:srgbClr val="841781"/>
                </a:solidFill>
                <a:latin typeface="Arial"/>
                <a:cs typeface="Arial"/>
              </a:rPr>
              <a:t>r</a:t>
            </a:r>
            <a:r>
              <a:rPr sz="1861" spc="-9" dirty="0">
                <a:solidFill>
                  <a:srgbClr val="841781"/>
                </a:solidFill>
                <a:latin typeface="Arial"/>
                <a:cs typeface="Arial"/>
              </a:rPr>
              <a:t>ed</a:t>
            </a:r>
            <a:endParaRPr sz="1861">
              <a:latin typeface="Arial"/>
              <a:cs typeface="Arial"/>
            </a:endParaRPr>
          </a:p>
          <a:p>
            <a:pPr marL="233988" indent="-222462">
              <a:spcBef>
                <a:spcPts val="549"/>
              </a:spcBef>
              <a:buClr>
                <a:srgbClr val="841781"/>
              </a:buClr>
              <a:buFont typeface="Arial"/>
              <a:buChar char="•"/>
              <a:tabLst>
                <a:tab pos="234565" algn="l"/>
              </a:tabLst>
            </a:pPr>
            <a:r>
              <a:rPr sz="1861" spc="-5" dirty="0">
                <a:solidFill>
                  <a:srgbClr val="841781"/>
                </a:solidFill>
                <a:latin typeface="Arial"/>
                <a:cs typeface="Arial"/>
              </a:rPr>
              <a:t>Hardened</a:t>
            </a:r>
            <a:endParaRPr sz="1861">
              <a:latin typeface="Arial"/>
              <a:cs typeface="Arial"/>
            </a:endParaRPr>
          </a:p>
          <a:p>
            <a:pPr marL="233988" indent="-222462">
              <a:spcBef>
                <a:spcPts val="517"/>
              </a:spcBef>
              <a:buClr>
                <a:srgbClr val="841781"/>
              </a:buClr>
              <a:buFont typeface="Arial"/>
              <a:buChar char="•"/>
              <a:tabLst>
                <a:tab pos="234565" algn="l"/>
              </a:tabLst>
            </a:pPr>
            <a:r>
              <a:rPr sz="1861" spc="-9" dirty="0">
                <a:solidFill>
                  <a:srgbClr val="841781"/>
                </a:solidFill>
                <a:latin typeface="Arial"/>
                <a:cs typeface="Arial"/>
              </a:rPr>
              <a:t>Suppo</a:t>
            </a:r>
            <a:r>
              <a:rPr sz="1861" spc="-5" dirty="0">
                <a:solidFill>
                  <a:srgbClr val="841781"/>
                </a:solidFill>
                <a:latin typeface="Arial"/>
                <a:cs typeface="Arial"/>
              </a:rPr>
              <a:t>rt</a:t>
            </a:r>
            <a:r>
              <a:rPr sz="1861" spc="-9" dirty="0">
                <a:solidFill>
                  <a:srgbClr val="841781"/>
                </a:solidFill>
                <a:latin typeface="Arial"/>
                <a:cs typeface="Arial"/>
              </a:rPr>
              <a:t>ed</a:t>
            </a:r>
            <a:endParaRPr sz="1861">
              <a:latin typeface="Arial"/>
              <a:cs typeface="Arial"/>
            </a:endParaRPr>
          </a:p>
        </p:txBody>
      </p:sp>
      <p:sp>
        <p:nvSpPr>
          <p:cNvPr id="6" name="object 6"/>
          <p:cNvSpPr txBox="1"/>
          <p:nvPr/>
        </p:nvSpPr>
        <p:spPr>
          <a:xfrm>
            <a:off x="6307202" y="2596075"/>
            <a:ext cx="2503458" cy="572721"/>
          </a:xfrm>
          <a:prstGeom prst="rect">
            <a:avLst/>
          </a:prstGeom>
        </p:spPr>
        <p:txBody>
          <a:bodyPr vert="horz" wrap="square" lIns="0" tIns="0" rIns="0" bIns="0" rtlCol="0">
            <a:spAutoFit/>
          </a:bodyPr>
          <a:lstStyle/>
          <a:p>
            <a:pPr marL="11527" marR="4611"/>
            <a:r>
              <a:rPr sz="1861" spc="-5" dirty="0">
                <a:solidFill>
                  <a:srgbClr val="841781"/>
                </a:solidFill>
                <a:latin typeface="Arial"/>
                <a:cs typeface="Arial"/>
              </a:rPr>
              <a:t>Containe</a:t>
            </a:r>
            <a:r>
              <a:rPr sz="1861" dirty="0">
                <a:solidFill>
                  <a:srgbClr val="841781"/>
                </a:solidFill>
                <a:latin typeface="Arial"/>
                <a:cs typeface="Arial"/>
              </a:rPr>
              <a:t>r </a:t>
            </a:r>
            <a:r>
              <a:rPr sz="1861" spc="-5" dirty="0">
                <a:solidFill>
                  <a:srgbClr val="841781"/>
                </a:solidFill>
                <a:latin typeface="Arial"/>
                <a:cs typeface="Arial"/>
              </a:rPr>
              <a:t>management platform</a:t>
            </a:r>
            <a:r>
              <a:rPr sz="1861" dirty="0">
                <a:solidFill>
                  <a:srgbClr val="841781"/>
                </a:solidFill>
                <a:latin typeface="Arial"/>
                <a:cs typeface="Arial"/>
              </a:rPr>
              <a:t>s</a:t>
            </a:r>
            <a:r>
              <a:rPr sz="1861" spc="-5" dirty="0">
                <a:solidFill>
                  <a:srgbClr val="841781"/>
                </a:solidFill>
                <a:latin typeface="Arial"/>
                <a:cs typeface="Arial"/>
              </a:rPr>
              <a:t> mus</a:t>
            </a:r>
            <a:r>
              <a:rPr sz="1861" dirty="0">
                <a:solidFill>
                  <a:srgbClr val="841781"/>
                </a:solidFill>
                <a:latin typeface="Arial"/>
                <a:cs typeface="Arial"/>
              </a:rPr>
              <a:t>t </a:t>
            </a:r>
            <a:r>
              <a:rPr sz="1861" spc="-5" dirty="0">
                <a:solidFill>
                  <a:srgbClr val="841781"/>
                </a:solidFill>
                <a:latin typeface="Arial"/>
                <a:cs typeface="Arial"/>
              </a:rPr>
              <a:t>als</a:t>
            </a:r>
            <a:r>
              <a:rPr sz="1861" dirty="0">
                <a:solidFill>
                  <a:srgbClr val="841781"/>
                </a:solidFill>
                <a:latin typeface="Arial"/>
                <a:cs typeface="Arial"/>
              </a:rPr>
              <a:t>o</a:t>
            </a:r>
            <a:r>
              <a:rPr sz="1861" spc="-5" dirty="0">
                <a:solidFill>
                  <a:srgbClr val="841781"/>
                </a:solidFill>
                <a:latin typeface="Arial"/>
                <a:cs typeface="Arial"/>
              </a:rPr>
              <a:t> be</a:t>
            </a:r>
            <a:endParaRPr sz="1861">
              <a:latin typeface="Arial"/>
              <a:cs typeface="Arial"/>
            </a:endParaRPr>
          </a:p>
        </p:txBody>
      </p:sp>
      <p:sp>
        <p:nvSpPr>
          <p:cNvPr id="7" name="object 7"/>
          <p:cNvSpPr txBox="1"/>
          <p:nvPr/>
        </p:nvSpPr>
        <p:spPr>
          <a:xfrm>
            <a:off x="8064104" y="3372162"/>
            <a:ext cx="1406754" cy="1337802"/>
          </a:xfrm>
          <a:prstGeom prst="rect">
            <a:avLst/>
          </a:prstGeom>
        </p:spPr>
        <p:txBody>
          <a:bodyPr vert="horz" wrap="square" lIns="0" tIns="0" rIns="0" bIns="0" rtlCol="0">
            <a:spAutoFit/>
          </a:bodyPr>
          <a:lstStyle/>
          <a:p>
            <a:pPr marL="233988" indent="-222462">
              <a:buClr>
                <a:srgbClr val="841781"/>
              </a:buClr>
              <a:buFont typeface="Arial"/>
              <a:buChar char="•"/>
              <a:tabLst>
                <a:tab pos="234565" algn="l"/>
              </a:tabLst>
            </a:pPr>
            <a:r>
              <a:rPr sz="1861" spc="-5" dirty="0">
                <a:solidFill>
                  <a:srgbClr val="841781"/>
                </a:solidFill>
                <a:latin typeface="Arial"/>
                <a:cs typeface="Arial"/>
              </a:rPr>
              <a:t>Installe</a:t>
            </a:r>
            <a:r>
              <a:rPr sz="1861" dirty="0">
                <a:solidFill>
                  <a:srgbClr val="841781"/>
                </a:solidFill>
                <a:latin typeface="Arial"/>
                <a:cs typeface="Arial"/>
              </a:rPr>
              <a:t>d</a:t>
            </a:r>
            <a:endParaRPr sz="1861">
              <a:latin typeface="Arial"/>
              <a:cs typeface="Arial"/>
            </a:endParaRPr>
          </a:p>
          <a:p>
            <a:pPr marL="233988" indent="-222462">
              <a:spcBef>
                <a:spcPts val="549"/>
              </a:spcBef>
              <a:buClr>
                <a:srgbClr val="841781"/>
              </a:buClr>
              <a:buFont typeface="Arial"/>
              <a:buChar char="•"/>
              <a:tabLst>
                <a:tab pos="234565" algn="l"/>
              </a:tabLst>
            </a:pPr>
            <a:r>
              <a:rPr sz="1861" spc="-9" dirty="0">
                <a:solidFill>
                  <a:srgbClr val="841781"/>
                </a:solidFill>
                <a:latin typeface="Arial"/>
                <a:cs typeface="Arial"/>
              </a:rPr>
              <a:t>O</a:t>
            </a:r>
            <a:r>
              <a:rPr sz="1861" spc="-5" dirty="0">
                <a:solidFill>
                  <a:srgbClr val="841781"/>
                </a:solidFill>
                <a:latin typeface="Arial"/>
                <a:cs typeface="Arial"/>
              </a:rPr>
              <a:t>perate</a:t>
            </a:r>
            <a:r>
              <a:rPr sz="1861" dirty="0">
                <a:solidFill>
                  <a:srgbClr val="841781"/>
                </a:solidFill>
                <a:latin typeface="Arial"/>
                <a:cs typeface="Arial"/>
              </a:rPr>
              <a:t>d</a:t>
            </a:r>
            <a:endParaRPr sz="1861">
              <a:latin typeface="Arial"/>
              <a:cs typeface="Arial"/>
            </a:endParaRPr>
          </a:p>
          <a:p>
            <a:pPr marL="233988" indent="-222462">
              <a:spcBef>
                <a:spcPts val="549"/>
              </a:spcBef>
              <a:buClr>
                <a:srgbClr val="841781"/>
              </a:buClr>
              <a:buFont typeface="Arial"/>
              <a:buChar char="•"/>
              <a:tabLst>
                <a:tab pos="234565" algn="l"/>
              </a:tabLst>
            </a:pPr>
            <a:r>
              <a:rPr sz="1861" spc="-9" dirty="0">
                <a:solidFill>
                  <a:srgbClr val="841781"/>
                </a:solidFill>
                <a:latin typeface="Arial"/>
                <a:cs typeface="Arial"/>
              </a:rPr>
              <a:t>S</a:t>
            </a:r>
            <a:r>
              <a:rPr sz="1861" spc="-5" dirty="0">
                <a:solidFill>
                  <a:srgbClr val="841781"/>
                </a:solidFill>
                <a:latin typeface="Arial"/>
                <a:cs typeface="Arial"/>
              </a:rPr>
              <a:t>c</a:t>
            </a:r>
            <a:r>
              <a:rPr sz="1861" spc="-9" dirty="0">
                <a:solidFill>
                  <a:srgbClr val="841781"/>
                </a:solidFill>
                <a:latin typeface="Arial"/>
                <a:cs typeface="Arial"/>
              </a:rPr>
              <a:t>a</a:t>
            </a:r>
            <a:r>
              <a:rPr sz="1861" spc="-5" dirty="0">
                <a:solidFill>
                  <a:srgbClr val="841781"/>
                </a:solidFill>
                <a:latin typeface="Arial"/>
                <a:cs typeface="Arial"/>
              </a:rPr>
              <a:t>l</a:t>
            </a:r>
            <a:r>
              <a:rPr sz="1861" spc="-9" dirty="0">
                <a:solidFill>
                  <a:srgbClr val="841781"/>
                </a:solidFill>
                <a:latin typeface="Arial"/>
                <a:cs typeface="Arial"/>
              </a:rPr>
              <a:t>ed</a:t>
            </a:r>
            <a:endParaRPr sz="1861">
              <a:latin typeface="Arial"/>
              <a:cs typeface="Arial"/>
            </a:endParaRPr>
          </a:p>
          <a:p>
            <a:pPr marL="233988" indent="-222462">
              <a:spcBef>
                <a:spcPts val="517"/>
              </a:spcBef>
              <a:buClr>
                <a:srgbClr val="841781"/>
              </a:buClr>
              <a:buFont typeface="Arial"/>
              <a:buChar char="•"/>
              <a:tabLst>
                <a:tab pos="234565" algn="l"/>
              </a:tabLst>
            </a:pPr>
            <a:r>
              <a:rPr sz="1861" spc="-5" dirty="0">
                <a:solidFill>
                  <a:srgbClr val="841781"/>
                </a:solidFill>
                <a:latin typeface="Arial"/>
                <a:cs typeface="Arial"/>
              </a:rPr>
              <a:t>Mai</a:t>
            </a:r>
            <a:r>
              <a:rPr sz="1861" spc="-9" dirty="0">
                <a:solidFill>
                  <a:srgbClr val="841781"/>
                </a:solidFill>
                <a:latin typeface="Arial"/>
                <a:cs typeface="Arial"/>
              </a:rPr>
              <a:t>n</a:t>
            </a:r>
            <a:r>
              <a:rPr sz="1861" spc="-5" dirty="0">
                <a:solidFill>
                  <a:srgbClr val="841781"/>
                </a:solidFill>
                <a:latin typeface="Arial"/>
                <a:cs typeface="Arial"/>
              </a:rPr>
              <a:t>t</a:t>
            </a:r>
            <a:r>
              <a:rPr sz="1861" spc="-9" dirty="0">
                <a:solidFill>
                  <a:srgbClr val="841781"/>
                </a:solidFill>
                <a:latin typeface="Arial"/>
                <a:cs typeface="Arial"/>
              </a:rPr>
              <a:t>a</a:t>
            </a:r>
            <a:r>
              <a:rPr sz="1861" spc="-5" dirty="0">
                <a:solidFill>
                  <a:srgbClr val="841781"/>
                </a:solidFill>
                <a:latin typeface="Arial"/>
                <a:cs typeface="Arial"/>
              </a:rPr>
              <a:t>i</a:t>
            </a:r>
            <a:r>
              <a:rPr sz="1861" spc="-9" dirty="0">
                <a:solidFill>
                  <a:srgbClr val="841781"/>
                </a:solidFill>
                <a:latin typeface="Arial"/>
                <a:cs typeface="Arial"/>
              </a:rPr>
              <a:t>ned</a:t>
            </a:r>
            <a:endParaRPr sz="1861">
              <a:latin typeface="Arial"/>
              <a:cs typeface="Arial"/>
            </a:endParaRPr>
          </a:p>
        </p:txBody>
      </p:sp>
    </p:spTree>
    <p:extLst>
      <p:ext uri="{BB962C8B-B14F-4D97-AF65-F5344CB8AC3E}">
        <p14:creationId xmlns:p14="http://schemas.microsoft.com/office/powerpoint/2010/main" val="344375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99515" y="2757009"/>
            <a:ext cx="2701706" cy="1340623"/>
          </a:xfrm>
          <a:prstGeom prst="rect">
            <a:avLst/>
          </a:prstGeom>
        </p:spPr>
        <p:txBody>
          <a:bodyPr vert="horz" wrap="square" lIns="0" tIns="0" rIns="0" bIns="0" rtlCol="0">
            <a:spAutoFit/>
          </a:bodyPr>
          <a:lstStyle/>
          <a:p>
            <a:pPr marL="11527" marR="4611">
              <a:lnSpc>
                <a:spcPct val="99900"/>
              </a:lnSpc>
            </a:pPr>
            <a:r>
              <a:rPr sz="2178" dirty="0">
                <a:solidFill>
                  <a:srgbClr val="4BA2DA"/>
                </a:solidFill>
                <a:latin typeface="Arial"/>
                <a:cs typeface="Arial"/>
              </a:rPr>
              <a:t>“B</a:t>
            </a:r>
            <a:r>
              <a:rPr sz="2178" spc="-9" dirty="0">
                <a:solidFill>
                  <a:srgbClr val="4BA2DA"/>
                </a:solidFill>
                <a:latin typeface="Arial"/>
                <a:cs typeface="Arial"/>
              </a:rPr>
              <a:t>u</a:t>
            </a:r>
            <a:r>
              <a:rPr sz="2178" spc="-5" dirty="0">
                <a:solidFill>
                  <a:srgbClr val="4BA2DA"/>
                </a:solidFill>
                <a:latin typeface="Arial"/>
                <a:cs typeface="Arial"/>
              </a:rPr>
              <a:t>il</a:t>
            </a:r>
            <a:r>
              <a:rPr sz="2178" spc="-9" dirty="0">
                <a:solidFill>
                  <a:srgbClr val="4BA2DA"/>
                </a:solidFill>
                <a:latin typeface="Arial"/>
                <a:cs typeface="Arial"/>
              </a:rPr>
              <a:t>d</a:t>
            </a:r>
            <a:r>
              <a:rPr sz="2178" spc="-5" dirty="0">
                <a:solidFill>
                  <a:srgbClr val="4BA2DA"/>
                </a:solidFill>
                <a:latin typeface="Arial"/>
                <a:cs typeface="Arial"/>
              </a:rPr>
              <a:t>i</a:t>
            </a:r>
            <a:r>
              <a:rPr sz="2178" spc="-9" dirty="0">
                <a:solidFill>
                  <a:srgbClr val="4BA2DA"/>
                </a:solidFill>
                <a:latin typeface="Arial"/>
                <a:cs typeface="Arial"/>
              </a:rPr>
              <a:t>n</a:t>
            </a:r>
            <a:r>
              <a:rPr sz="2178" dirty="0">
                <a:solidFill>
                  <a:srgbClr val="4BA2DA"/>
                </a:solidFill>
                <a:latin typeface="Arial"/>
                <a:cs typeface="Arial"/>
              </a:rPr>
              <a:t>g</a:t>
            </a:r>
            <a:r>
              <a:rPr sz="2178" spc="-5" dirty="0">
                <a:solidFill>
                  <a:srgbClr val="4BA2DA"/>
                </a:solidFill>
                <a:latin typeface="Arial"/>
                <a:cs typeface="Arial"/>
              </a:rPr>
              <a:t> </a:t>
            </a:r>
            <a:r>
              <a:rPr sz="2178" dirty="0">
                <a:solidFill>
                  <a:srgbClr val="4BA2DA"/>
                </a:solidFill>
                <a:latin typeface="Arial"/>
                <a:cs typeface="Arial"/>
              </a:rPr>
              <a:t>a</a:t>
            </a:r>
            <a:r>
              <a:rPr sz="2178" spc="-5" dirty="0">
                <a:solidFill>
                  <a:srgbClr val="4BA2DA"/>
                </a:solidFill>
                <a:latin typeface="Arial"/>
                <a:cs typeface="Arial"/>
              </a:rPr>
              <a:t> </a:t>
            </a:r>
            <a:r>
              <a:rPr sz="2178" dirty="0">
                <a:solidFill>
                  <a:srgbClr val="4BA2DA"/>
                </a:solidFill>
                <a:latin typeface="Arial"/>
                <a:cs typeface="Arial"/>
              </a:rPr>
              <a:t>c</a:t>
            </a:r>
            <a:r>
              <a:rPr sz="2178" spc="-9" dirty="0">
                <a:solidFill>
                  <a:srgbClr val="4BA2DA"/>
                </a:solidFill>
                <a:latin typeface="Arial"/>
                <a:cs typeface="Arial"/>
              </a:rPr>
              <a:t>onta</a:t>
            </a:r>
            <a:r>
              <a:rPr sz="2178" spc="-5" dirty="0">
                <a:solidFill>
                  <a:srgbClr val="4BA2DA"/>
                </a:solidFill>
                <a:latin typeface="Arial"/>
                <a:cs typeface="Arial"/>
              </a:rPr>
              <a:t>i</a:t>
            </a:r>
            <a:r>
              <a:rPr sz="2178" spc="-9" dirty="0">
                <a:solidFill>
                  <a:srgbClr val="4BA2DA"/>
                </a:solidFill>
                <a:latin typeface="Arial"/>
                <a:cs typeface="Arial"/>
              </a:rPr>
              <a:t>ne</a:t>
            </a:r>
            <a:r>
              <a:rPr sz="2178" dirty="0">
                <a:solidFill>
                  <a:srgbClr val="4BA2DA"/>
                </a:solidFill>
                <a:latin typeface="Arial"/>
                <a:cs typeface="Arial"/>
              </a:rPr>
              <a:t>r </a:t>
            </a:r>
            <a:r>
              <a:rPr sz="2178" spc="-14" dirty="0">
                <a:solidFill>
                  <a:srgbClr val="4BA2DA"/>
                </a:solidFill>
                <a:latin typeface="Arial"/>
                <a:cs typeface="Arial"/>
              </a:rPr>
              <a:t>s</a:t>
            </a:r>
            <a:r>
              <a:rPr sz="2178" spc="-5" dirty="0">
                <a:solidFill>
                  <a:srgbClr val="4BA2DA"/>
                </a:solidFill>
                <a:latin typeface="Arial"/>
                <a:cs typeface="Arial"/>
              </a:rPr>
              <a:t>ta</a:t>
            </a:r>
            <a:r>
              <a:rPr sz="2178" dirty="0">
                <a:solidFill>
                  <a:srgbClr val="4BA2DA"/>
                </a:solidFill>
                <a:latin typeface="Arial"/>
                <a:cs typeface="Arial"/>
              </a:rPr>
              <a:t>ck</a:t>
            </a:r>
            <a:r>
              <a:rPr sz="2178" spc="5" dirty="0">
                <a:solidFill>
                  <a:srgbClr val="4BA2DA"/>
                </a:solidFill>
                <a:latin typeface="Arial"/>
                <a:cs typeface="Arial"/>
              </a:rPr>
              <a:t> </a:t>
            </a:r>
            <a:r>
              <a:rPr sz="2178" spc="-5" dirty="0">
                <a:solidFill>
                  <a:srgbClr val="4BA2DA"/>
                </a:solidFill>
                <a:latin typeface="Arial"/>
                <a:cs typeface="Arial"/>
              </a:rPr>
              <a:t>f</a:t>
            </a:r>
            <a:r>
              <a:rPr sz="2178" dirty="0">
                <a:solidFill>
                  <a:srgbClr val="4BA2DA"/>
                </a:solidFill>
                <a:latin typeface="Arial"/>
                <a:cs typeface="Arial"/>
              </a:rPr>
              <a:t>r</a:t>
            </a:r>
            <a:r>
              <a:rPr sz="2178" spc="-5" dirty="0">
                <a:solidFill>
                  <a:srgbClr val="4BA2DA"/>
                </a:solidFill>
                <a:latin typeface="Arial"/>
                <a:cs typeface="Arial"/>
              </a:rPr>
              <a:t>o</a:t>
            </a:r>
            <a:r>
              <a:rPr sz="2178" dirty="0">
                <a:solidFill>
                  <a:srgbClr val="4BA2DA"/>
                </a:solidFill>
                <a:latin typeface="Arial"/>
                <a:cs typeface="Arial"/>
              </a:rPr>
              <a:t>m</a:t>
            </a:r>
            <a:r>
              <a:rPr sz="2178" spc="9" dirty="0">
                <a:solidFill>
                  <a:srgbClr val="4BA2DA"/>
                </a:solidFill>
                <a:latin typeface="Arial"/>
                <a:cs typeface="Arial"/>
              </a:rPr>
              <a:t> </a:t>
            </a:r>
            <a:r>
              <a:rPr sz="2178" spc="-5" dirty="0">
                <a:solidFill>
                  <a:srgbClr val="4BA2DA"/>
                </a:solidFill>
                <a:latin typeface="Arial"/>
                <a:cs typeface="Arial"/>
              </a:rPr>
              <a:t>th</a:t>
            </a:r>
            <a:r>
              <a:rPr sz="2178" dirty="0">
                <a:solidFill>
                  <a:srgbClr val="4BA2DA"/>
                </a:solidFill>
                <a:latin typeface="Arial"/>
                <a:cs typeface="Arial"/>
              </a:rPr>
              <a:t>e </a:t>
            </a:r>
            <a:r>
              <a:rPr sz="2178" spc="-5" dirty="0">
                <a:solidFill>
                  <a:srgbClr val="4BA2DA"/>
                </a:solidFill>
                <a:latin typeface="Arial"/>
                <a:cs typeface="Arial"/>
              </a:rPr>
              <a:t>g</a:t>
            </a:r>
            <a:r>
              <a:rPr sz="2178" dirty="0">
                <a:solidFill>
                  <a:srgbClr val="4BA2DA"/>
                </a:solidFill>
                <a:latin typeface="Arial"/>
                <a:cs typeface="Arial"/>
              </a:rPr>
              <a:t>r</a:t>
            </a:r>
            <a:r>
              <a:rPr sz="2178" spc="-5" dirty="0">
                <a:solidFill>
                  <a:srgbClr val="4BA2DA"/>
                </a:solidFill>
                <a:latin typeface="Arial"/>
                <a:cs typeface="Arial"/>
              </a:rPr>
              <a:t>oun</a:t>
            </a:r>
            <a:r>
              <a:rPr sz="2178" dirty="0">
                <a:solidFill>
                  <a:srgbClr val="4BA2DA"/>
                </a:solidFill>
                <a:latin typeface="Arial"/>
                <a:cs typeface="Arial"/>
              </a:rPr>
              <a:t>d </a:t>
            </a:r>
            <a:r>
              <a:rPr sz="2178" spc="-5" dirty="0">
                <a:solidFill>
                  <a:srgbClr val="4BA2DA"/>
                </a:solidFill>
                <a:latin typeface="Arial"/>
                <a:cs typeface="Arial"/>
              </a:rPr>
              <a:t>u</a:t>
            </a:r>
            <a:r>
              <a:rPr sz="2178" dirty="0">
                <a:solidFill>
                  <a:srgbClr val="4BA2DA"/>
                </a:solidFill>
                <a:latin typeface="Arial"/>
                <a:cs typeface="Arial"/>
              </a:rPr>
              <a:t>p </a:t>
            </a:r>
            <a:r>
              <a:rPr sz="2178" spc="-5" dirty="0">
                <a:solidFill>
                  <a:srgbClr val="4BA2DA"/>
                </a:solidFill>
                <a:latin typeface="Arial"/>
                <a:cs typeface="Arial"/>
              </a:rPr>
              <a:t>i</a:t>
            </a:r>
            <a:r>
              <a:rPr sz="2178" dirty="0">
                <a:solidFill>
                  <a:srgbClr val="4BA2DA"/>
                </a:solidFill>
                <a:latin typeface="Arial"/>
                <a:cs typeface="Arial"/>
              </a:rPr>
              <a:t>s</a:t>
            </a:r>
            <a:r>
              <a:rPr sz="2178" spc="5" dirty="0">
                <a:solidFill>
                  <a:srgbClr val="4BA2DA"/>
                </a:solidFill>
                <a:latin typeface="Arial"/>
                <a:cs typeface="Arial"/>
              </a:rPr>
              <a:t> </a:t>
            </a:r>
            <a:r>
              <a:rPr sz="2178" spc="-5" dirty="0">
                <a:solidFill>
                  <a:srgbClr val="4BA2DA"/>
                </a:solidFill>
                <a:latin typeface="Arial"/>
                <a:cs typeface="Arial"/>
              </a:rPr>
              <a:t>no</a:t>
            </a:r>
            <a:r>
              <a:rPr sz="2178" dirty="0">
                <a:solidFill>
                  <a:srgbClr val="4BA2DA"/>
                </a:solidFill>
                <a:latin typeface="Arial"/>
                <a:cs typeface="Arial"/>
              </a:rPr>
              <a:t>t</a:t>
            </a:r>
            <a:r>
              <a:rPr sz="2178" spc="9" dirty="0">
                <a:solidFill>
                  <a:srgbClr val="4BA2DA"/>
                </a:solidFill>
                <a:latin typeface="Arial"/>
                <a:cs typeface="Arial"/>
              </a:rPr>
              <a:t> </a:t>
            </a:r>
            <a:r>
              <a:rPr sz="2178" spc="-5" dirty="0">
                <a:solidFill>
                  <a:srgbClr val="4BA2DA"/>
                </a:solidFill>
                <a:latin typeface="Arial"/>
                <a:cs typeface="Arial"/>
              </a:rPr>
              <a:t>for e</a:t>
            </a:r>
            <a:r>
              <a:rPr sz="2178" dirty="0">
                <a:solidFill>
                  <a:srgbClr val="4BA2DA"/>
                </a:solidFill>
                <a:latin typeface="Arial"/>
                <a:cs typeface="Arial"/>
              </a:rPr>
              <a:t>v</a:t>
            </a:r>
            <a:r>
              <a:rPr sz="2178" spc="-5" dirty="0">
                <a:solidFill>
                  <a:srgbClr val="4BA2DA"/>
                </a:solidFill>
                <a:latin typeface="Arial"/>
                <a:cs typeface="Arial"/>
              </a:rPr>
              <a:t>e</a:t>
            </a:r>
            <a:r>
              <a:rPr sz="2178" dirty="0">
                <a:solidFill>
                  <a:srgbClr val="4BA2DA"/>
                </a:solidFill>
                <a:latin typeface="Arial"/>
                <a:cs typeface="Arial"/>
              </a:rPr>
              <a:t>ry</a:t>
            </a:r>
            <a:r>
              <a:rPr sz="2178" spc="-5" dirty="0">
                <a:solidFill>
                  <a:srgbClr val="4BA2DA"/>
                </a:solidFill>
                <a:latin typeface="Arial"/>
                <a:cs typeface="Arial"/>
              </a:rPr>
              <a:t>one</a:t>
            </a:r>
            <a:r>
              <a:rPr sz="2178" spc="5" dirty="0">
                <a:solidFill>
                  <a:srgbClr val="4BA2DA"/>
                </a:solidFill>
                <a:latin typeface="Arial"/>
                <a:cs typeface="Arial"/>
              </a:rPr>
              <a:t>.</a:t>
            </a:r>
            <a:r>
              <a:rPr sz="2178" dirty="0">
                <a:solidFill>
                  <a:srgbClr val="4BA2DA"/>
                </a:solidFill>
                <a:latin typeface="Arial"/>
                <a:cs typeface="Arial"/>
              </a:rPr>
              <a:t>”</a:t>
            </a:r>
            <a:endParaRPr sz="2178">
              <a:latin typeface="Arial"/>
              <a:cs typeface="Arial"/>
            </a:endParaRPr>
          </a:p>
        </p:txBody>
      </p:sp>
      <p:sp>
        <p:nvSpPr>
          <p:cNvPr id="3" name="object 3"/>
          <p:cNvSpPr txBox="1"/>
          <p:nvPr/>
        </p:nvSpPr>
        <p:spPr>
          <a:xfrm>
            <a:off x="7260564" y="5809506"/>
            <a:ext cx="2517866" cy="125740"/>
          </a:xfrm>
          <a:prstGeom prst="rect">
            <a:avLst/>
          </a:prstGeom>
        </p:spPr>
        <p:txBody>
          <a:bodyPr vert="horz" wrap="square" lIns="0" tIns="0" rIns="0" bIns="0" rtlCol="0">
            <a:spAutoFit/>
          </a:bodyPr>
          <a:lstStyle/>
          <a:p>
            <a:pPr marL="11527"/>
            <a:r>
              <a:rPr sz="817" i="1" spc="-5" dirty="0">
                <a:latin typeface="Arial"/>
                <a:cs typeface="Arial"/>
              </a:rPr>
              <a:t>C</a:t>
            </a:r>
            <a:r>
              <a:rPr sz="817" i="1" dirty="0">
                <a:latin typeface="Arial"/>
                <a:cs typeface="Arial"/>
              </a:rPr>
              <a:t>onta</a:t>
            </a:r>
            <a:r>
              <a:rPr sz="817" i="1" spc="-5" dirty="0">
                <a:latin typeface="Arial"/>
                <a:cs typeface="Arial"/>
              </a:rPr>
              <a:t>i</a:t>
            </a:r>
            <a:r>
              <a:rPr sz="817" i="1" dirty="0">
                <a:latin typeface="Arial"/>
                <a:cs typeface="Arial"/>
              </a:rPr>
              <a:t>ne</a:t>
            </a:r>
            <a:r>
              <a:rPr sz="817" i="1" spc="-5" dirty="0">
                <a:latin typeface="Arial"/>
                <a:cs typeface="Arial"/>
              </a:rPr>
              <a:t>r</a:t>
            </a:r>
            <a:r>
              <a:rPr sz="817" i="1" spc="5" dirty="0">
                <a:latin typeface="Arial"/>
                <a:cs typeface="Arial"/>
              </a:rPr>
              <a:t> </a:t>
            </a:r>
            <a:r>
              <a:rPr sz="817" i="1" dirty="0">
                <a:latin typeface="Arial"/>
                <a:cs typeface="Arial"/>
              </a:rPr>
              <a:t>Se</a:t>
            </a:r>
            <a:r>
              <a:rPr sz="817" i="1" spc="-5" dirty="0">
                <a:latin typeface="Arial"/>
                <a:cs typeface="Arial"/>
              </a:rPr>
              <a:t>r</a:t>
            </a:r>
            <a:r>
              <a:rPr sz="817" i="1" dirty="0">
                <a:latin typeface="Arial"/>
                <a:cs typeface="Arial"/>
              </a:rPr>
              <a:t>v</a:t>
            </a:r>
            <a:r>
              <a:rPr sz="817" i="1" spc="-5" dirty="0">
                <a:latin typeface="Arial"/>
                <a:cs typeface="Arial"/>
              </a:rPr>
              <a:t>i</a:t>
            </a:r>
            <a:r>
              <a:rPr sz="817" i="1" dirty="0">
                <a:latin typeface="Arial"/>
                <a:cs typeface="Arial"/>
              </a:rPr>
              <a:t>ce</a:t>
            </a:r>
            <a:r>
              <a:rPr sz="817" i="1" spc="-5" dirty="0">
                <a:latin typeface="Arial"/>
                <a:cs typeface="Arial"/>
              </a:rPr>
              <a:t>s</a:t>
            </a:r>
            <a:r>
              <a:rPr sz="817" i="1" spc="9" dirty="0">
                <a:latin typeface="Arial"/>
                <a:cs typeface="Arial"/>
              </a:rPr>
              <a:t> </a:t>
            </a:r>
            <a:r>
              <a:rPr sz="817" i="1" spc="-5" dirty="0">
                <a:latin typeface="Arial"/>
                <a:cs typeface="Arial"/>
              </a:rPr>
              <a:t>in</a:t>
            </a:r>
            <a:r>
              <a:rPr sz="817" i="1" spc="18" dirty="0">
                <a:latin typeface="Arial"/>
                <a:cs typeface="Arial"/>
              </a:rPr>
              <a:t> </a:t>
            </a:r>
            <a:r>
              <a:rPr sz="817" i="1" dirty="0">
                <a:latin typeface="Arial"/>
                <a:cs typeface="Arial"/>
              </a:rPr>
              <a:t>th</a:t>
            </a:r>
            <a:r>
              <a:rPr sz="817" i="1" spc="-5" dirty="0">
                <a:latin typeface="Arial"/>
                <a:cs typeface="Arial"/>
              </a:rPr>
              <a:t>e</a:t>
            </a:r>
            <a:r>
              <a:rPr sz="817" i="1" spc="18" dirty="0">
                <a:latin typeface="Arial"/>
                <a:cs typeface="Arial"/>
              </a:rPr>
              <a:t> </a:t>
            </a:r>
            <a:r>
              <a:rPr sz="817" i="1" dirty="0">
                <a:latin typeface="Arial"/>
                <a:cs typeface="Arial"/>
              </a:rPr>
              <a:t>Pub</a:t>
            </a:r>
            <a:r>
              <a:rPr sz="817" i="1" spc="-5" dirty="0">
                <a:latin typeface="Arial"/>
                <a:cs typeface="Arial"/>
              </a:rPr>
              <a:t>lic</a:t>
            </a:r>
            <a:r>
              <a:rPr sz="817" i="1" spc="9" dirty="0">
                <a:latin typeface="Arial"/>
                <a:cs typeface="Arial"/>
              </a:rPr>
              <a:t> </a:t>
            </a:r>
            <a:r>
              <a:rPr sz="817" i="1" spc="-5" dirty="0">
                <a:latin typeface="Arial"/>
                <a:cs typeface="Arial"/>
              </a:rPr>
              <a:t>Cl</a:t>
            </a:r>
            <a:r>
              <a:rPr sz="817" i="1" dirty="0">
                <a:latin typeface="Arial"/>
                <a:cs typeface="Arial"/>
              </a:rPr>
              <a:t>oud</a:t>
            </a:r>
            <a:r>
              <a:rPr sz="817" i="1" spc="-5" dirty="0">
                <a:latin typeface="Arial"/>
                <a:cs typeface="Arial"/>
              </a:rPr>
              <a:t>.</a:t>
            </a:r>
            <a:r>
              <a:rPr sz="817" i="1" spc="14" dirty="0">
                <a:latin typeface="Arial"/>
                <a:cs typeface="Arial"/>
              </a:rPr>
              <a:t> </a:t>
            </a:r>
            <a:r>
              <a:rPr sz="817" i="1" dirty="0">
                <a:latin typeface="Arial"/>
                <a:cs typeface="Arial"/>
              </a:rPr>
              <a:t>Ga</a:t>
            </a:r>
            <a:r>
              <a:rPr sz="817" i="1" spc="-5" dirty="0">
                <a:latin typeface="Arial"/>
                <a:cs typeface="Arial"/>
              </a:rPr>
              <a:t>r</a:t>
            </a:r>
            <a:r>
              <a:rPr sz="817" i="1" dirty="0">
                <a:latin typeface="Arial"/>
                <a:cs typeface="Arial"/>
              </a:rPr>
              <a:t>tne</a:t>
            </a:r>
            <a:r>
              <a:rPr sz="817" i="1" spc="-5" dirty="0">
                <a:latin typeface="Arial"/>
                <a:cs typeface="Arial"/>
              </a:rPr>
              <a:t>r</a:t>
            </a:r>
            <a:r>
              <a:rPr sz="817" i="1" spc="5" dirty="0">
                <a:latin typeface="Arial"/>
                <a:cs typeface="Arial"/>
              </a:rPr>
              <a:t> </a:t>
            </a:r>
            <a:r>
              <a:rPr sz="817" i="1" dirty="0">
                <a:latin typeface="Arial"/>
                <a:cs typeface="Arial"/>
              </a:rPr>
              <a:t>201</a:t>
            </a:r>
            <a:r>
              <a:rPr sz="817" i="1" spc="-5" dirty="0">
                <a:latin typeface="Arial"/>
                <a:cs typeface="Arial"/>
              </a:rPr>
              <a:t>7</a:t>
            </a:r>
            <a:endParaRPr sz="817">
              <a:latin typeface="Arial"/>
              <a:cs typeface="Arial"/>
            </a:endParaRPr>
          </a:p>
        </p:txBody>
      </p:sp>
      <p:sp>
        <p:nvSpPr>
          <p:cNvPr id="4" name="object 4"/>
          <p:cNvSpPr txBox="1"/>
          <p:nvPr/>
        </p:nvSpPr>
        <p:spPr>
          <a:xfrm>
            <a:off x="1335741" y="767194"/>
            <a:ext cx="221300" cy="209416"/>
          </a:xfrm>
          <a:prstGeom prst="rect">
            <a:avLst/>
          </a:prstGeom>
        </p:spPr>
        <p:txBody>
          <a:bodyPr vert="horz" wrap="square" lIns="0" tIns="0" rIns="0" bIns="0" rtlCol="0">
            <a:spAutoFit/>
          </a:bodyPr>
          <a:lstStyle/>
          <a:p>
            <a:pPr marL="11527"/>
            <a:r>
              <a:rPr sz="1361" spc="18" dirty="0">
                <a:latin typeface="Arial"/>
                <a:cs typeface="Arial"/>
              </a:rPr>
              <a:t>13</a:t>
            </a:r>
            <a:endParaRPr sz="1361">
              <a:latin typeface="Arial"/>
              <a:cs typeface="Arial"/>
            </a:endParaRPr>
          </a:p>
        </p:txBody>
      </p:sp>
      <p:sp>
        <p:nvSpPr>
          <p:cNvPr id="5" name="object 5"/>
          <p:cNvSpPr/>
          <p:nvPr/>
        </p:nvSpPr>
        <p:spPr>
          <a:xfrm>
            <a:off x="2158115" y="1411338"/>
            <a:ext cx="4596301" cy="4601259"/>
          </a:xfrm>
          <a:prstGeom prst="rect">
            <a:avLst/>
          </a:prstGeom>
          <a:blipFill>
            <a:blip r:embed="rId3"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137814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dirty="0"/>
              <a:t>Agenda</a:t>
            </a:r>
            <a:endParaRPr dirty="0"/>
          </a:p>
        </p:txBody>
      </p:sp>
      <p:sp>
        <p:nvSpPr>
          <p:cNvPr id="2" name="Content Placeholder 1"/>
          <p:cNvSpPr>
            <a:spLocks noGrp="1"/>
          </p:cNvSpPr>
          <p:nvPr>
            <p:ph idx="1"/>
          </p:nvPr>
        </p:nvSpPr>
        <p:spPr/>
        <p:txBody>
          <a:bodyPr/>
          <a:lstStyle/>
          <a:p>
            <a:pPr>
              <a:buFont typeface="Wingdings" panose="05000000000000000000" pitchFamily="2" charset="2"/>
              <a:buChar char="q"/>
            </a:pPr>
            <a:r>
              <a:rPr lang="en-US" dirty="0" smtClean="0"/>
              <a:t>Need for container platform</a:t>
            </a:r>
          </a:p>
          <a:p>
            <a:pPr>
              <a:buFont typeface="Wingdings" panose="05000000000000000000" pitchFamily="2" charset="2"/>
              <a:buChar char="q"/>
            </a:pPr>
            <a:r>
              <a:rPr lang="en-US" dirty="0" smtClean="0"/>
              <a:t>Sample </a:t>
            </a:r>
            <a:r>
              <a:rPr lang="en-US" dirty="0" err="1" smtClean="0"/>
              <a:t>microservices</a:t>
            </a:r>
            <a:r>
              <a:rPr lang="en-US" dirty="0" smtClean="0"/>
              <a:t> application</a:t>
            </a:r>
          </a:p>
          <a:p>
            <a:pPr>
              <a:buFont typeface="Wingdings" panose="05000000000000000000" pitchFamily="2" charset="2"/>
              <a:buChar char="q"/>
            </a:pPr>
            <a:r>
              <a:rPr lang="en-US" dirty="0" smtClean="0"/>
              <a:t>Architecture overview for container platform</a:t>
            </a:r>
          </a:p>
          <a:p>
            <a:pPr>
              <a:buFont typeface="Wingdings" panose="05000000000000000000" pitchFamily="2" charset="2"/>
              <a:buChar char="q"/>
            </a:pPr>
            <a:r>
              <a:rPr lang="en-US" dirty="0" smtClean="0"/>
              <a:t>K8s overview</a:t>
            </a:r>
          </a:p>
          <a:p>
            <a:pPr>
              <a:buFont typeface="Wingdings" panose="05000000000000000000" pitchFamily="2" charset="2"/>
              <a:buChar char="q"/>
            </a:pPr>
            <a:r>
              <a:rPr lang="en-US" dirty="0" smtClean="0"/>
              <a:t>Why Portworx</a:t>
            </a:r>
          </a:p>
          <a:p>
            <a:pPr>
              <a:buFont typeface="Wingdings" panose="05000000000000000000" pitchFamily="2" charset="2"/>
              <a:buChar char="q"/>
            </a:pPr>
            <a:r>
              <a:rPr lang="en-US" dirty="0" smtClean="0"/>
              <a:t>Solution components</a:t>
            </a:r>
          </a:p>
          <a:p>
            <a:pPr>
              <a:buFont typeface="Wingdings" panose="05000000000000000000" pitchFamily="2" charset="2"/>
              <a:buChar char="q"/>
            </a:pPr>
            <a:r>
              <a:rPr lang="en-US" dirty="0" smtClean="0"/>
              <a:t>Demo video</a:t>
            </a:r>
          </a:p>
          <a:p>
            <a:pPr>
              <a:buFont typeface="Wingdings" panose="05000000000000000000" pitchFamily="2" charset="2"/>
              <a:buChar char="q"/>
            </a:pPr>
            <a:r>
              <a:rPr lang="en-US" dirty="0" smtClean="0"/>
              <a:t>Summary</a:t>
            </a:r>
            <a:endParaRPr lang="en-US" dirty="0" smtClean="0"/>
          </a:p>
        </p:txBody>
      </p:sp>
      <p:sp>
        <p:nvSpPr>
          <p:cNvPr id="127" name="Shape 127"/>
          <p:cNvSpPr txBox="1">
            <a:spLocks noGrp="1"/>
          </p:cNvSpPr>
          <p:nvPr>
            <p:ph type="sldNum" sz="quarter" idx="12"/>
          </p:nvPr>
        </p:nvSpPr>
        <p:spPr>
          <a:prstGeom prst="rect">
            <a:avLst/>
          </a:prstGeom>
        </p:spPr>
        <p:txBody>
          <a:bodyPr spcFirstLastPara="1" wrap="square" lIns="121900" tIns="121900" rIns="121900" bIns="121900" anchor="ctr" anchorCtr="0">
            <a:noAutofit/>
          </a:bodyPr>
          <a:lstStyle/>
          <a:p>
            <a:fld id="{00000000-1234-1234-1234-123412341234}" type="slidenum">
              <a:rPr lang="en"/>
              <a:pPr/>
              <a:t>44</a:t>
            </a:fld>
            <a:endParaRPr/>
          </a:p>
        </p:txBody>
      </p:sp>
    </p:spTree>
    <p:extLst>
      <p:ext uri="{BB962C8B-B14F-4D97-AF65-F5344CB8AC3E}">
        <p14:creationId xmlns:p14="http://schemas.microsoft.com/office/powerpoint/2010/main" val="421326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799550" y="4998463"/>
            <a:ext cx="6915630" cy="607038"/>
          </a:xfrm>
          <a:prstGeom prst="rect">
            <a:avLst/>
          </a:prstGeom>
          <a:blipFill>
            <a:blip r:embed="rId3" cstate="print"/>
            <a:stretch>
              <a:fillRect/>
            </a:stretch>
          </a:blipFill>
        </p:spPr>
        <p:txBody>
          <a:bodyPr wrap="square" lIns="0" tIns="0" rIns="0" bIns="0" rtlCol="0"/>
          <a:lstStyle/>
          <a:p>
            <a:endParaRPr sz="1634"/>
          </a:p>
        </p:txBody>
      </p:sp>
      <p:sp>
        <p:nvSpPr>
          <p:cNvPr id="4" name="object 4"/>
          <p:cNvSpPr/>
          <p:nvPr/>
        </p:nvSpPr>
        <p:spPr>
          <a:xfrm>
            <a:off x="1669997" y="2036269"/>
            <a:ext cx="9009530" cy="2720148"/>
          </a:xfrm>
          <a:prstGeom prst="rect">
            <a:avLst/>
          </a:prstGeom>
          <a:blipFill>
            <a:blip r:embed="rId4" cstate="print"/>
            <a:stretch>
              <a:fillRect/>
            </a:stretch>
          </a:blipFill>
        </p:spPr>
        <p:txBody>
          <a:bodyPr wrap="square" lIns="0" tIns="0" rIns="0" bIns="0" rtlCol="0"/>
          <a:lstStyle/>
          <a:p>
            <a:endParaRPr sz="1634"/>
          </a:p>
        </p:txBody>
      </p:sp>
      <p:sp>
        <p:nvSpPr>
          <p:cNvPr id="5" name="object 5"/>
          <p:cNvSpPr/>
          <p:nvPr/>
        </p:nvSpPr>
        <p:spPr>
          <a:xfrm>
            <a:off x="9281857" y="1748104"/>
            <a:ext cx="1515098" cy="650069"/>
          </a:xfrm>
          <a:custGeom>
            <a:avLst/>
            <a:gdLst/>
            <a:ahLst/>
            <a:cxnLst/>
            <a:rect l="l" t="t" r="r" b="b"/>
            <a:pathLst>
              <a:path w="1669415" h="716280">
                <a:moveTo>
                  <a:pt x="0" y="716087"/>
                </a:moveTo>
                <a:lnTo>
                  <a:pt x="1669068" y="716087"/>
                </a:lnTo>
                <a:lnTo>
                  <a:pt x="1669068" y="0"/>
                </a:lnTo>
                <a:lnTo>
                  <a:pt x="0" y="0"/>
                </a:lnTo>
                <a:lnTo>
                  <a:pt x="0" y="716087"/>
                </a:lnTo>
                <a:close/>
              </a:path>
            </a:pathLst>
          </a:custGeom>
          <a:solidFill>
            <a:srgbClr val="FFFFFF"/>
          </a:solidFill>
        </p:spPr>
        <p:txBody>
          <a:bodyPr wrap="square" lIns="0" tIns="0" rIns="0" bIns="0" rtlCol="0"/>
          <a:lstStyle/>
          <a:p>
            <a:endParaRPr sz="1634"/>
          </a:p>
        </p:txBody>
      </p:sp>
      <p:sp>
        <p:nvSpPr>
          <p:cNvPr id="6" name="object 6"/>
          <p:cNvSpPr/>
          <p:nvPr/>
        </p:nvSpPr>
        <p:spPr>
          <a:xfrm>
            <a:off x="9281857" y="1748105"/>
            <a:ext cx="1515098" cy="650069"/>
          </a:xfrm>
          <a:custGeom>
            <a:avLst/>
            <a:gdLst/>
            <a:ahLst/>
            <a:cxnLst/>
            <a:rect l="l" t="t" r="r" b="b"/>
            <a:pathLst>
              <a:path w="1669415" h="716280">
                <a:moveTo>
                  <a:pt x="0" y="0"/>
                </a:moveTo>
                <a:lnTo>
                  <a:pt x="1669068" y="0"/>
                </a:lnTo>
                <a:lnTo>
                  <a:pt x="1669068" y="716087"/>
                </a:lnTo>
                <a:lnTo>
                  <a:pt x="0" y="716087"/>
                </a:lnTo>
                <a:lnTo>
                  <a:pt x="0" y="0"/>
                </a:lnTo>
                <a:close/>
              </a:path>
            </a:pathLst>
          </a:custGeom>
          <a:ln w="14547">
            <a:solidFill>
              <a:srgbClr val="FFFFFF"/>
            </a:solidFill>
          </a:ln>
        </p:spPr>
        <p:txBody>
          <a:bodyPr wrap="square" lIns="0" tIns="0" rIns="0" bIns="0" rtlCol="0"/>
          <a:lstStyle/>
          <a:p>
            <a:endParaRPr sz="1634"/>
          </a:p>
        </p:txBody>
      </p:sp>
      <p:sp>
        <p:nvSpPr>
          <p:cNvPr id="7" name="object 7"/>
          <p:cNvSpPr/>
          <p:nvPr/>
        </p:nvSpPr>
        <p:spPr>
          <a:xfrm>
            <a:off x="5374673" y="4504137"/>
            <a:ext cx="986054" cy="252421"/>
          </a:xfrm>
          <a:custGeom>
            <a:avLst/>
            <a:gdLst/>
            <a:ahLst/>
            <a:cxnLst/>
            <a:rect l="l" t="t" r="r" b="b"/>
            <a:pathLst>
              <a:path w="1086485" h="278129">
                <a:moveTo>
                  <a:pt x="1039952" y="0"/>
                </a:moveTo>
                <a:lnTo>
                  <a:pt x="43977" y="55"/>
                </a:lnTo>
                <a:lnTo>
                  <a:pt x="8427" y="19658"/>
                </a:lnTo>
                <a:lnTo>
                  <a:pt x="0" y="46316"/>
                </a:lnTo>
                <a:lnTo>
                  <a:pt x="55" y="233873"/>
                </a:lnTo>
                <a:lnTo>
                  <a:pt x="19637" y="269462"/>
                </a:lnTo>
                <a:lnTo>
                  <a:pt x="46267" y="277898"/>
                </a:lnTo>
                <a:lnTo>
                  <a:pt x="1042242" y="277843"/>
                </a:lnTo>
                <a:lnTo>
                  <a:pt x="1077792" y="258239"/>
                </a:lnTo>
                <a:lnTo>
                  <a:pt x="1086219" y="231580"/>
                </a:lnTo>
                <a:lnTo>
                  <a:pt x="1086163" y="44024"/>
                </a:lnTo>
                <a:lnTo>
                  <a:pt x="1066581" y="8436"/>
                </a:lnTo>
                <a:lnTo>
                  <a:pt x="1039952" y="0"/>
                </a:lnTo>
                <a:close/>
              </a:path>
            </a:pathLst>
          </a:custGeom>
          <a:solidFill>
            <a:srgbClr val="02D35F"/>
          </a:solidFill>
        </p:spPr>
        <p:txBody>
          <a:bodyPr wrap="square" lIns="0" tIns="0" rIns="0" bIns="0" rtlCol="0"/>
          <a:lstStyle/>
          <a:p>
            <a:endParaRPr sz="1634"/>
          </a:p>
        </p:txBody>
      </p:sp>
      <p:sp>
        <p:nvSpPr>
          <p:cNvPr id="8" name="object 8"/>
          <p:cNvSpPr txBox="1"/>
          <p:nvPr/>
        </p:nvSpPr>
        <p:spPr>
          <a:xfrm>
            <a:off x="5658190" y="4547739"/>
            <a:ext cx="418972" cy="209416"/>
          </a:xfrm>
          <a:prstGeom prst="rect">
            <a:avLst/>
          </a:prstGeom>
        </p:spPr>
        <p:txBody>
          <a:bodyPr vert="horz" wrap="square" lIns="0" tIns="0" rIns="0" bIns="0" rtlCol="0">
            <a:spAutoFit/>
          </a:bodyPr>
          <a:lstStyle/>
          <a:p>
            <a:pPr marL="11527"/>
            <a:r>
              <a:rPr sz="1361" spc="18" dirty="0">
                <a:solidFill>
                  <a:srgbClr val="FFFFFF"/>
                </a:solidFill>
                <a:latin typeface="Arial"/>
                <a:cs typeface="Arial"/>
              </a:rPr>
              <a:t>2014</a:t>
            </a:r>
            <a:endParaRPr sz="1361">
              <a:latin typeface="Arial"/>
              <a:cs typeface="Arial"/>
            </a:endParaRPr>
          </a:p>
        </p:txBody>
      </p:sp>
      <p:sp>
        <p:nvSpPr>
          <p:cNvPr id="9" name="object 9"/>
          <p:cNvSpPr/>
          <p:nvPr/>
        </p:nvSpPr>
        <p:spPr>
          <a:xfrm>
            <a:off x="7805143" y="4504137"/>
            <a:ext cx="986054" cy="252421"/>
          </a:xfrm>
          <a:custGeom>
            <a:avLst/>
            <a:gdLst/>
            <a:ahLst/>
            <a:cxnLst/>
            <a:rect l="l" t="t" r="r" b="b"/>
            <a:pathLst>
              <a:path w="1086484" h="278129">
                <a:moveTo>
                  <a:pt x="1039952" y="0"/>
                </a:moveTo>
                <a:lnTo>
                  <a:pt x="43977" y="55"/>
                </a:lnTo>
                <a:lnTo>
                  <a:pt x="8427" y="19658"/>
                </a:lnTo>
                <a:lnTo>
                  <a:pt x="0" y="46316"/>
                </a:lnTo>
                <a:lnTo>
                  <a:pt x="55" y="233873"/>
                </a:lnTo>
                <a:lnTo>
                  <a:pt x="19637" y="269462"/>
                </a:lnTo>
                <a:lnTo>
                  <a:pt x="46267" y="277898"/>
                </a:lnTo>
                <a:lnTo>
                  <a:pt x="1042242" y="277843"/>
                </a:lnTo>
                <a:lnTo>
                  <a:pt x="1077792" y="258239"/>
                </a:lnTo>
                <a:lnTo>
                  <a:pt x="1086219" y="231580"/>
                </a:lnTo>
                <a:lnTo>
                  <a:pt x="1086163" y="44024"/>
                </a:lnTo>
                <a:lnTo>
                  <a:pt x="1066581" y="8436"/>
                </a:lnTo>
                <a:lnTo>
                  <a:pt x="1039952" y="0"/>
                </a:lnTo>
                <a:close/>
              </a:path>
            </a:pathLst>
          </a:custGeom>
          <a:solidFill>
            <a:srgbClr val="02D35F"/>
          </a:solidFill>
        </p:spPr>
        <p:txBody>
          <a:bodyPr wrap="square" lIns="0" tIns="0" rIns="0" bIns="0" rtlCol="0"/>
          <a:lstStyle/>
          <a:p>
            <a:endParaRPr sz="1634"/>
          </a:p>
        </p:txBody>
      </p:sp>
      <p:sp>
        <p:nvSpPr>
          <p:cNvPr id="10" name="object 10"/>
          <p:cNvSpPr txBox="1"/>
          <p:nvPr/>
        </p:nvSpPr>
        <p:spPr>
          <a:xfrm>
            <a:off x="8088659" y="4547739"/>
            <a:ext cx="418972" cy="209416"/>
          </a:xfrm>
          <a:prstGeom prst="rect">
            <a:avLst/>
          </a:prstGeom>
        </p:spPr>
        <p:txBody>
          <a:bodyPr vert="horz" wrap="square" lIns="0" tIns="0" rIns="0" bIns="0" rtlCol="0">
            <a:spAutoFit/>
          </a:bodyPr>
          <a:lstStyle/>
          <a:p>
            <a:pPr marL="11527"/>
            <a:r>
              <a:rPr sz="1361" spc="18" dirty="0">
                <a:solidFill>
                  <a:srgbClr val="FFFFFF"/>
                </a:solidFill>
                <a:latin typeface="Arial"/>
                <a:cs typeface="Arial"/>
              </a:rPr>
              <a:t>2016</a:t>
            </a:r>
            <a:endParaRPr sz="1361">
              <a:latin typeface="Arial"/>
              <a:cs typeface="Arial"/>
            </a:endParaRPr>
          </a:p>
        </p:txBody>
      </p:sp>
      <p:sp>
        <p:nvSpPr>
          <p:cNvPr id="11" name="object 11"/>
          <p:cNvSpPr/>
          <p:nvPr/>
        </p:nvSpPr>
        <p:spPr>
          <a:xfrm>
            <a:off x="2345102" y="5358628"/>
            <a:ext cx="7550138" cy="373444"/>
          </a:xfrm>
          <a:custGeom>
            <a:avLst/>
            <a:gdLst/>
            <a:ahLst/>
            <a:cxnLst/>
            <a:rect l="l" t="t" r="r" b="b"/>
            <a:pathLst>
              <a:path w="8319134" h="411479">
                <a:moveTo>
                  <a:pt x="0" y="411086"/>
                </a:moveTo>
                <a:lnTo>
                  <a:pt x="8318853" y="411086"/>
                </a:lnTo>
                <a:lnTo>
                  <a:pt x="8318853" y="0"/>
                </a:lnTo>
                <a:lnTo>
                  <a:pt x="0" y="0"/>
                </a:lnTo>
                <a:lnTo>
                  <a:pt x="0" y="411086"/>
                </a:lnTo>
                <a:close/>
              </a:path>
            </a:pathLst>
          </a:custGeom>
          <a:solidFill>
            <a:srgbClr val="FFFFFF"/>
          </a:solidFill>
        </p:spPr>
        <p:txBody>
          <a:bodyPr wrap="square" lIns="0" tIns="0" rIns="0" bIns="0" rtlCol="0"/>
          <a:lstStyle/>
          <a:p>
            <a:endParaRPr sz="1634"/>
          </a:p>
        </p:txBody>
      </p:sp>
      <p:sp>
        <p:nvSpPr>
          <p:cNvPr id="12" name="object 12"/>
          <p:cNvSpPr/>
          <p:nvPr/>
        </p:nvSpPr>
        <p:spPr>
          <a:xfrm>
            <a:off x="2345102" y="5358628"/>
            <a:ext cx="7550138" cy="373444"/>
          </a:xfrm>
          <a:custGeom>
            <a:avLst/>
            <a:gdLst/>
            <a:ahLst/>
            <a:cxnLst/>
            <a:rect l="l" t="t" r="r" b="b"/>
            <a:pathLst>
              <a:path w="8319134" h="411479">
                <a:moveTo>
                  <a:pt x="0" y="0"/>
                </a:moveTo>
                <a:lnTo>
                  <a:pt x="8318853" y="0"/>
                </a:lnTo>
                <a:lnTo>
                  <a:pt x="8318853" y="411086"/>
                </a:lnTo>
                <a:lnTo>
                  <a:pt x="0" y="411086"/>
                </a:lnTo>
                <a:lnTo>
                  <a:pt x="0" y="0"/>
                </a:lnTo>
                <a:close/>
              </a:path>
            </a:pathLst>
          </a:custGeom>
          <a:ln w="14550">
            <a:solidFill>
              <a:srgbClr val="FFFFFF"/>
            </a:solidFill>
          </a:ln>
        </p:spPr>
        <p:txBody>
          <a:bodyPr wrap="square" lIns="0" tIns="0" rIns="0" bIns="0" rtlCol="0"/>
          <a:lstStyle/>
          <a:p>
            <a:endParaRPr sz="1634"/>
          </a:p>
        </p:txBody>
      </p:sp>
      <p:sp>
        <p:nvSpPr>
          <p:cNvPr id="15" name="Title 14"/>
          <p:cNvSpPr>
            <a:spLocks noGrp="1"/>
          </p:cNvSpPr>
          <p:nvPr>
            <p:ph type="title"/>
          </p:nvPr>
        </p:nvSpPr>
        <p:spPr/>
        <p:txBody>
          <a:bodyPr/>
          <a:lstStyle/>
          <a:p>
            <a:r>
              <a:rPr lang="en-US" dirty="0" smtClean="0"/>
              <a:t>New IT Transformation Trend</a:t>
            </a:r>
            <a:endParaRPr lang="en-GB" dirty="0"/>
          </a:p>
        </p:txBody>
      </p:sp>
    </p:spTree>
    <p:extLst>
      <p:ext uri="{BB962C8B-B14F-4D97-AF65-F5344CB8AC3E}">
        <p14:creationId xmlns:p14="http://schemas.microsoft.com/office/powerpoint/2010/main" val="10344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23456" y="1893591"/>
            <a:ext cx="3460451" cy="3332648"/>
          </a:xfrm>
          <a:prstGeom prst="rect">
            <a:avLst/>
          </a:prstGeom>
          <a:blipFill>
            <a:blip r:embed="rId3" cstate="print"/>
            <a:stretch>
              <a:fillRect/>
            </a:stretch>
          </a:blipFill>
        </p:spPr>
        <p:txBody>
          <a:bodyPr wrap="square" lIns="0" tIns="0" rIns="0" bIns="0" rtlCol="0"/>
          <a:lstStyle/>
          <a:p>
            <a:endParaRPr sz="1634"/>
          </a:p>
        </p:txBody>
      </p:sp>
      <p:sp>
        <p:nvSpPr>
          <p:cNvPr id="5" name="object 5"/>
          <p:cNvSpPr txBox="1"/>
          <p:nvPr/>
        </p:nvSpPr>
        <p:spPr>
          <a:xfrm>
            <a:off x="2502031" y="5238952"/>
            <a:ext cx="7047604" cy="853760"/>
          </a:xfrm>
          <a:prstGeom prst="rect">
            <a:avLst/>
          </a:prstGeom>
        </p:spPr>
        <p:txBody>
          <a:bodyPr vert="horz" wrap="square" lIns="0" tIns="0" rIns="0" bIns="0" rtlCol="0">
            <a:spAutoFit/>
          </a:bodyPr>
          <a:lstStyle/>
          <a:p>
            <a:pPr marL="1303073">
              <a:tabLst>
                <a:tab pos="4026790" algn="l"/>
              </a:tabLst>
            </a:pPr>
            <a:r>
              <a:rPr sz="2178" b="1" spc="-5" dirty="0">
                <a:solidFill>
                  <a:srgbClr val="0D2C40"/>
                </a:solidFill>
                <a:latin typeface="Arial"/>
                <a:cs typeface="Arial"/>
              </a:rPr>
              <a:t>C</a:t>
            </a:r>
            <a:r>
              <a:rPr sz="2178" b="1" spc="5" dirty="0">
                <a:solidFill>
                  <a:srgbClr val="0D2C40"/>
                </a:solidFill>
                <a:latin typeface="Arial"/>
                <a:cs typeface="Arial"/>
              </a:rPr>
              <a:t>o</a:t>
            </a:r>
            <a:r>
              <a:rPr sz="2178" b="1" spc="-9" dirty="0">
                <a:solidFill>
                  <a:srgbClr val="0D2C40"/>
                </a:solidFill>
                <a:latin typeface="Arial"/>
                <a:cs typeface="Arial"/>
              </a:rPr>
              <a:t>n</a:t>
            </a:r>
            <a:r>
              <a:rPr sz="2178" b="1" dirty="0">
                <a:solidFill>
                  <a:srgbClr val="0D2C40"/>
                </a:solidFill>
                <a:latin typeface="Arial"/>
                <a:cs typeface="Arial"/>
              </a:rPr>
              <a:t>t</a:t>
            </a:r>
            <a:r>
              <a:rPr sz="2178" b="1" spc="-5" dirty="0">
                <a:solidFill>
                  <a:srgbClr val="0D2C40"/>
                </a:solidFill>
                <a:latin typeface="Arial"/>
                <a:cs typeface="Arial"/>
              </a:rPr>
              <a:t>a</a:t>
            </a:r>
            <a:r>
              <a:rPr sz="2178" b="1" spc="-9" dirty="0">
                <a:solidFill>
                  <a:srgbClr val="0D2C40"/>
                </a:solidFill>
                <a:latin typeface="Arial"/>
                <a:cs typeface="Arial"/>
              </a:rPr>
              <a:t>in</a:t>
            </a:r>
            <a:r>
              <a:rPr sz="2178" b="1" spc="-5" dirty="0">
                <a:solidFill>
                  <a:srgbClr val="0D2C40"/>
                </a:solidFill>
                <a:latin typeface="Arial"/>
                <a:cs typeface="Arial"/>
              </a:rPr>
              <a:t>er</a:t>
            </a:r>
            <a:r>
              <a:rPr sz="2178" b="1" dirty="0">
                <a:solidFill>
                  <a:srgbClr val="0D2C40"/>
                </a:solidFill>
                <a:latin typeface="Arial"/>
                <a:cs typeface="Arial"/>
              </a:rPr>
              <a:t>s M</a:t>
            </a:r>
            <a:r>
              <a:rPr sz="2178" b="1" spc="-5" dirty="0">
                <a:solidFill>
                  <a:srgbClr val="0D2C40"/>
                </a:solidFill>
                <a:latin typeface="Arial"/>
                <a:cs typeface="Arial"/>
              </a:rPr>
              <a:t>arke</a:t>
            </a:r>
            <a:r>
              <a:rPr sz="2178" b="1" dirty="0">
                <a:solidFill>
                  <a:srgbClr val="0D2C40"/>
                </a:solidFill>
                <a:latin typeface="Arial"/>
                <a:cs typeface="Arial"/>
              </a:rPr>
              <a:t>t	</a:t>
            </a:r>
            <a:r>
              <a:rPr sz="2178" b="1" spc="-5" dirty="0">
                <a:solidFill>
                  <a:srgbClr val="02D35F"/>
                </a:solidFill>
                <a:latin typeface="Arial"/>
                <a:cs typeface="Arial"/>
              </a:rPr>
              <a:t>5</a:t>
            </a:r>
            <a:r>
              <a:rPr sz="2178" b="1" dirty="0">
                <a:solidFill>
                  <a:srgbClr val="02D35F"/>
                </a:solidFill>
                <a:latin typeface="Arial"/>
                <a:cs typeface="Arial"/>
              </a:rPr>
              <a:t>x </a:t>
            </a:r>
            <a:r>
              <a:rPr sz="2178" b="1" spc="-5" dirty="0">
                <a:solidFill>
                  <a:srgbClr val="0D2C40"/>
                </a:solidFill>
                <a:latin typeface="Arial"/>
                <a:cs typeface="Arial"/>
              </a:rPr>
              <a:t>i</a:t>
            </a:r>
            <a:r>
              <a:rPr sz="2178" b="1" spc="-14" dirty="0">
                <a:solidFill>
                  <a:srgbClr val="0D2C40"/>
                </a:solidFill>
                <a:latin typeface="Arial"/>
                <a:cs typeface="Arial"/>
              </a:rPr>
              <a:t>n</a:t>
            </a:r>
            <a:r>
              <a:rPr sz="2178" b="1" spc="9" dirty="0">
                <a:solidFill>
                  <a:srgbClr val="0D2C40"/>
                </a:solidFill>
                <a:latin typeface="Arial"/>
                <a:cs typeface="Arial"/>
              </a:rPr>
              <a:t> </a:t>
            </a:r>
            <a:r>
              <a:rPr sz="2178" b="1" dirty="0">
                <a:solidFill>
                  <a:srgbClr val="02D35F"/>
                </a:solidFill>
                <a:latin typeface="Arial"/>
                <a:cs typeface="Arial"/>
              </a:rPr>
              <a:t>5 </a:t>
            </a:r>
            <a:r>
              <a:rPr sz="2178" b="1" spc="-5" dirty="0">
                <a:solidFill>
                  <a:srgbClr val="02D35F"/>
                </a:solidFill>
                <a:latin typeface="Arial"/>
                <a:cs typeface="Arial"/>
              </a:rPr>
              <a:t>years</a:t>
            </a:r>
            <a:endParaRPr sz="2178" dirty="0">
              <a:latin typeface="Arial"/>
              <a:cs typeface="Arial"/>
            </a:endParaRPr>
          </a:p>
          <a:p>
            <a:pPr marL="11527" marR="4611">
              <a:lnSpc>
                <a:spcPct val="102800"/>
              </a:lnSpc>
              <a:spcBef>
                <a:spcPts val="1802"/>
              </a:spcBef>
            </a:pPr>
            <a:r>
              <a:rPr sz="908" i="1" spc="9" dirty="0">
                <a:solidFill>
                  <a:srgbClr val="0D2C40"/>
                </a:solidFill>
                <a:latin typeface="Arial"/>
                <a:cs typeface="Arial"/>
              </a:rPr>
              <a:t>Source</a:t>
            </a:r>
            <a:r>
              <a:rPr sz="908" i="1" spc="5" dirty="0">
                <a:solidFill>
                  <a:srgbClr val="0D2C40"/>
                </a:solidFill>
                <a:latin typeface="Arial"/>
                <a:cs typeface="Arial"/>
              </a:rPr>
              <a:t>: </a:t>
            </a:r>
            <a:r>
              <a:rPr sz="908" i="1" u="sng" spc="5" dirty="0">
                <a:solidFill>
                  <a:srgbClr val="0D2C40"/>
                </a:solidFill>
                <a:latin typeface="Arial"/>
                <a:cs typeface="Arial"/>
                <a:hlinkClick r:id="rId4"/>
              </a:rPr>
              <a:t>http://www.informationweek.com/cloud/infrastructure-as-a-service/451-research-containers-a-$2.7-billion-market-by-2020/d/d</a:t>
            </a:r>
            <a:r>
              <a:rPr sz="908" i="1" u="sng" spc="9" dirty="0">
                <a:solidFill>
                  <a:srgbClr val="0D2C40"/>
                </a:solidFill>
                <a:latin typeface="Arial"/>
                <a:cs typeface="Arial"/>
                <a:hlinkClick r:id="rId4"/>
              </a:rPr>
              <a:t>-</a:t>
            </a:r>
            <a:r>
              <a:rPr sz="908" i="1" spc="5" dirty="0">
                <a:solidFill>
                  <a:srgbClr val="0D2C40"/>
                </a:solidFill>
                <a:latin typeface="Arial"/>
                <a:cs typeface="Arial"/>
              </a:rPr>
              <a:t> </a:t>
            </a:r>
            <a:r>
              <a:rPr sz="908" i="1" u="sng" spc="5" dirty="0">
                <a:solidFill>
                  <a:srgbClr val="0D2C40"/>
                </a:solidFill>
                <a:latin typeface="Arial"/>
                <a:cs typeface="Arial"/>
              </a:rPr>
              <a:t>id/132786</a:t>
            </a:r>
            <a:r>
              <a:rPr sz="908" i="1" u="sng" spc="14" dirty="0">
                <a:solidFill>
                  <a:srgbClr val="0D2C40"/>
                </a:solidFill>
                <a:latin typeface="Arial"/>
                <a:cs typeface="Arial"/>
              </a:rPr>
              <a:t>8</a:t>
            </a:r>
            <a:endParaRPr sz="908" dirty="0">
              <a:latin typeface="Arial"/>
              <a:cs typeface="Arial"/>
            </a:endParaRPr>
          </a:p>
        </p:txBody>
      </p:sp>
      <p:sp>
        <p:nvSpPr>
          <p:cNvPr id="6" name="object 6"/>
          <p:cNvSpPr/>
          <p:nvPr/>
        </p:nvSpPr>
        <p:spPr>
          <a:xfrm>
            <a:off x="2322961" y="2959546"/>
            <a:ext cx="941102" cy="886353"/>
          </a:xfrm>
          <a:custGeom>
            <a:avLst/>
            <a:gdLst/>
            <a:ahLst/>
            <a:cxnLst/>
            <a:rect l="l" t="t" r="r" b="b"/>
            <a:pathLst>
              <a:path w="1036955" h="976629">
                <a:moveTo>
                  <a:pt x="518209" y="0"/>
                </a:moveTo>
                <a:lnTo>
                  <a:pt x="475707" y="1618"/>
                </a:lnTo>
                <a:lnTo>
                  <a:pt x="434152" y="6390"/>
                </a:lnTo>
                <a:lnTo>
                  <a:pt x="393677" y="14190"/>
                </a:lnTo>
                <a:lnTo>
                  <a:pt x="354414" y="24892"/>
                </a:lnTo>
                <a:lnTo>
                  <a:pt x="316498" y="38371"/>
                </a:lnTo>
                <a:lnTo>
                  <a:pt x="280061" y="54500"/>
                </a:lnTo>
                <a:lnTo>
                  <a:pt x="245238" y="73155"/>
                </a:lnTo>
                <a:lnTo>
                  <a:pt x="212161" y="94209"/>
                </a:lnTo>
                <a:lnTo>
                  <a:pt x="180963" y="117537"/>
                </a:lnTo>
                <a:lnTo>
                  <a:pt x="151779" y="143013"/>
                </a:lnTo>
                <a:lnTo>
                  <a:pt x="124742" y="170512"/>
                </a:lnTo>
                <a:lnTo>
                  <a:pt x="99984" y="199907"/>
                </a:lnTo>
                <a:lnTo>
                  <a:pt x="77639" y="231074"/>
                </a:lnTo>
                <a:lnTo>
                  <a:pt x="57841" y="263886"/>
                </a:lnTo>
                <a:lnTo>
                  <a:pt x="40723" y="298218"/>
                </a:lnTo>
                <a:lnTo>
                  <a:pt x="26418" y="333944"/>
                </a:lnTo>
                <a:lnTo>
                  <a:pt x="15060" y="370939"/>
                </a:lnTo>
                <a:lnTo>
                  <a:pt x="6782" y="409077"/>
                </a:lnTo>
                <a:lnTo>
                  <a:pt x="1717" y="448231"/>
                </a:lnTo>
                <a:lnTo>
                  <a:pt x="0" y="488278"/>
                </a:lnTo>
                <a:lnTo>
                  <a:pt x="1717" y="528324"/>
                </a:lnTo>
                <a:lnTo>
                  <a:pt x="6782" y="567479"/>
                </a:lnTo>
                <a:lnTo>
                  <a:pt x="15060" y="605617"/>
                </a:lnTo>
                <a:lnTo>
                  <a:pt x="26418" y="642612"/>
                </a:lnTo>
                <a:lnTo>
                  <a:pt x="40723" y="678338"/>
                </a:lnTo>
                <a:lnTo>
                  <a:pt x="57841" y="712670"/>
                </a:lnTo>
                <a:lnTo>
                  <a:pt x="77639" y="745482"/>
                </a:lnTo>
                <a:lnTo>
                  <a:pt x="99984" y="776649"/>
                </a:lnTo>
                <a:lnTo>
                  <a:pt x="124742" y="806044"/>
                </a:lnTo>
                <a:lnTo>
                  <a:pt x="151779" y="833543"/>
                </a:lnTo>
                <a:lnTo>
                  <a:pt x="180963" y="859019"/>
                </a:lnTo>
                <a:lnTo>
                  <a:pt x="212161" y="882347"/>
                </a:lnTo>
                <a:lnTo>
                  <a:pt x="245238" y="903401"/>
                </a:lnTo>
                <a:lnTo>
                  <a:pt x="280061" y="922055"/>
                </a:lnTo>
                <a:lnTo>
                  <a:pt x="316498" y="938185"/>
                </a:lnTo>
                <a:lnTo>
                  <a:pt x="354414" y="951663"/>
                </a:lnTo>
                <a:lnTo>
                  <a:pt x="393677" y="962365"/>
                </a:lnTo>
                <a:lnTo>
                  <a:pt x="434152" y="970165"/>
                </a:lnTo>
                <a:lnTo>
                  <a:pt x="475707" y="974937"/>
                </a:lnTo>
                <a:lnTo>
                  <a:pt x="518209" y="976556"/>
                </a:lnTo>
                <a:lnTo>
                  <a:pt x="560710" y="974937"/>
                </a:lnTo>
                <a:lnTo>
                  <a:pt x="602265" y="970165"/>
                </a:lnTo>
                <a:lnTo>
                  <a:pt x="642740" y="962365"/>
                </a:lnTo>
                <a:lnTo>
                  <a:pt x="682003" y="951663"/>
                </a:lnTo>
                <a:lnTo>
                  <a:pt x="719919" y="938185"/>
                </a:lnTo>
                <a:lnTo>
                  <a:pt x="756355" y="922055"/>
                </a:lnTo>
                <a:lnTo>
                  <a:pt x="791179" y="903401"/>
                </a:lnTo>
                <a:lnTo>
                  <a:pt x="824256" y="882347"/>
                </a:lnTo>
                <a:lnTo>
                  <a:pt x="855453" y="859019"/>
                </a:lnTo>
                <a:lnTo>
                  <a:pt x="884638" y="833543"/>
                </a:lnTo>
                <a:lnTo>
                  <a:pt x="911676" y="806044"/>
                </a:lnTo>
                <a:lnTo>
                  <a:pt x="936434" y="776649"/>
                </a:lnTo>
                <a:lnTo>
                  <a:pt x="958778" y="745482"/>
                </a:lnTo>
                <a:lnTo>
                  <a:pt x="978576" y="712670"/>
                </a:lnTo>
                <a:lnTo>
                  <a:pt x="995695" y="678338"/>
                </a:lnTo>
                <a:lnTo>
                  <a:pt x="1009999" y="642612"/>
                </a:lnTo>
                <a:lnTo>
                  <a:pt x="1021358" y="605617"/>
                </a:lnTo>
                <a:lnTo>
                  <a:pt x="1029636" y="567479"/>
                </a:lnTo>
                <a:lnTo>
                  <a:pt x="1034700" y="528324"/>
                </a:lnTo>
                <a:lnTo>
                  <a:pt x="1036418" y="488278"/>
                </a:lnTo>
                <a:lnTo>
                  <a:pt x="1034700" y="448231"/>
                </a:lnTo>
                <a:lnTo>
                  <a:pt x="1029636" y="409077"/>
                </a:lnTo>
                <a:lnTo>
                  <a:pt x="1021358" y="370939"/>
                </a:lnTo>
                <a:lnTo>
                  <a:pt x="1009999" y="333944"/>
                </a:lnTo>
                <a:lnTo>
                  <a:pt x="995695" y="298218"/>
                </a:lnTo>
                <a:lnTo>
                  <a:pt x="978576" y="263886"/>
                </a:lnTo>
                <a:lnTo>
                  <a:pt x="958778" y="231074"/>
                </a:lnTo>
                <a:lnTo>
                  <a:pt x="936434" y="199907"/>
                </a:lnTo>
                <a:lnTo>
                  <a:pt x="911676" y="170512"/>
                </a:lnTo>
                <a:lnTo>
                  <a:pt x="884638" y="143013"/>
                </a:lnTo>
                <a:lnTo>
                  <a:pt x="855453" y="117537"/>
                </a:lnTo>
                <a:lnTo>
                  <a:pt x="824256" y="94209"/>
                </a:lnTo>
                <a:lnTo>
                  <a:pt x="791179" y="73155"/>
                </a:lnTo>
                <a:lnTo>
                  <a:pt x="756355" y="54500"/>
                </a:lnTo>
                <a:lnTo>
                  <a:pt x="719919" y="38371"/>
                </a:lnTo>
                <a:lnTo>
                  <a:pt x="682003" y="24892"/>
                </a:lnTo>
                <a:lnTo>
                  <a:pt x="642740" y="14190"/>
                </a:lnTo>
                <a:lnTo>
                  <a:pt x="602265" y="6390"/>
                </a:lnTo>
                <a:lnTo>
                  <a:pt x="560710" y="1618"/>
                </a:lnTo>
                <a:lnTo>
                  <a:pt x="518209" y="0"/>
                </a:lnTo>
                <a:close/>
              </a:path>
            </a:pathLst>
          </a:custGeom>
          <a:solidFill>
            <a:srgbClr val="02D35F"/>
          </a:solidFill>
        </p:spPr>
        <p:txBody>
          <a:bodyPr wrap="square" lIns="0" tIns="0" rIns="0" bIns="0" rtlCol="0"/>
          <a:lstStyle/>
          <a:p>
            <a:endParaRPr sz="1634"/>
          </a:p>
        </p:txBody>
      </p:sp>
      <p:sp>
        <p:nvSpPr>
          <p:cNvPr id="7" name="object 7"/>
          <p:cNvSpPr txBox="1"/>
          <p:nvPr/>
        </p:nvSpPr>
        <p:spPr>
          <a:xfrm>
            <a:off x="2491544" y="3913887"/>
            <a:ext cx="7187645" cy="1054519"/>
          </a:xfrm>
          <a:prstGeom prst="rect">
            <a:avLst/>
          </a:prstGeom>
        </p:spPr>
        <p:txBody>
          <a:bodyPr vert="horz" wrap="square" lIns="0" tIns="0" rIns="0" bIns="0" rtlCol="0">
            <a:spAutoFit/>
          </a:bodyPr>
          <a:lstStyle/>
          <a:p>
            <a:pPr marL="11527"/>
            <a:r>
              <a:rPr sz="1861" spc="-5" dirty="0">
                <a:solidFill>
                  <a:srgbClr val="0D2C40"/>
                </a:solidFill>
                <a:latin typeface="Arial"/>
                <a:cs typeface="Arial"/>
              </a:rPr>
              <a:t>2015</a:t>
            </a:r>
            <a:endParaRPr sz="1861">
              <a:latin typeface="Arial"/>
              <a:cs typeface="Arial"/>
            </a:endParaRPr>
          </a:p>
          <a:p>
            <a:pPr>
              <a:spcBef>
                <a:spcPts val="3"/>
              </a:spcBef>
            </a:pPr>
            <a:endParaRPr sz="2541">
              <a:latin typeface="Times New Roman"/>
              <a:cs typeface="Times New Roman"/>
            </a:endParaRPr>
          </a:p>
          <a:p>
            <a:pPr marR="4611" algn="r"/>
            <a:r>
              <a:rPr sz="2451" spc="23" dirty="0">
                <a:solidFill>
                  <a:srgbClr val="0D2C40"/>
                </a:solidFill>
                <a:latin typeface="Arial"/>
                <a:cs typeface="Arial"/>
              </a:rPr>
              <a:t>2020</a:t>
            </a:r>
            <a:endParaRPr sz="2451">
              <a:latin typeface="Arial"/>
              <a:cs typeface="Arial"/>
            </a:endParaRPr>
          </a:p>
        </p:txBody>
      </p:sp>
      <p:sp>
        <p:nvSpPr>
          <p:cNvPr id="8" name="object 8"/>
          <p:cNvSpPr txBox="1"/>
          <p:nvPr/>
        </p:nvSpPr>
        <p:spPr>
          <a:xfrm>
            <a:off x="2465159" y="3287637"/>
            <a:ext cx="656409" cy="286360"/>
          </a:xfrm>
          <a:prstGeom prst="rect">
            <a:avLst/>
          </a:prstGeom>
        </p:spPr>
        <p:txBody>
          <a:bodyPr vert="horz" wrap="square" lIns="0" tIns="0" rIns="0" bIns="0" rtlCol="0">
            <a:spAutoFit/>
          </a:bodyPr>
          <a:lstStyle/>
          <a:p>
            <a:pPr marL="11527"/>
            <a:r>
              <a:rPr sz="1861" b="1" spc="-5" dirty="0">
                <a:solidFill>
                  <a:srgbClr val="FFFFFF"/>
                </a:solidFill>
                <a:latin typeface="Arial"/>
                <a:cs typeface="Arial"/>
              </a:rPr>
              <a:t>$0.5B</a:t>
            </a:r>
            <a:endParaRPr sz="1861">
              <a:latin typeface="Arial"/>
              <a:cs typeface="Arial"/>
            </a:endParaRPr>
          </a:p>
        </p:txBody>
      </p:sp>
      <p:sp>
        <p:nvSpPr>
          <p:cNvPr id="9" name="object 9"/>
          <p:cNvSpPr/>
          <p:nvPr/>
        </p:nvSpPr>
        <p:spPr>
          <a:xfrm>
            <a:off x="8375047" y="2513795"/>
            <a:ext cx="1887391" cy="1925427"/>
          </a:xfrm>
          <a:custGeom>
            <a:avLst/>
            <a:gdLst/>
            <a:ahLst/>
            <a:cxnLst/>
            <a:rect l="l" t="t" r="r" b="b"/>
            <a:pathLst>
              <a:path w="2079625" h="2121535">
                <a:moveTo>
                  <a:pt x="1039771" y="0"/>
                </a:moveTo>
                <a:lnTo>
                  <a:pt x="954494" y="3515"/>
                </a:lnTo>
                <a:lnTo>
                  <a:pt x="871115" y="13880"/>
                </a:lnTo>
                <a:lnTo>
                  <a:pt x="789902" y="30822"/>
                </a:lnTo>
                <a:lnTo>
                  <a:pt x="711123" y="54067"/>
                </a:lnTo>
                <a:lnTo>
                  <a:pt x="635045" y="83342"/>
                </a:lnTo>
                <a:lnTo>
                  <a:pt x="561937" y="118375"/>
                </a:lnTo>
                <a:lnTo>
                  <a:pt x="492064" y="158893"/>
                </a:lnTo>
                <a:lnTo>
                  <a:pt x="425696" y="204623"/>
                </a:lnTo>
                <a:lnTo>
                  <a:pt x="363099" y="255291"/>
                </a:lnTo>
                <a:lnTo>
                  <a:pt x="304542" y="310625"/>
                </a:lnTo>
                <a:lnTo>
                  <a:pt x="250291" y="370352"/>
                </a:lnTo>
                <a:lnTo>
                  <a:pt x="200615" y="434199"/>
                </a:lnTo>
                <a:lnTo>
                  <a:pt x="155781" y="501893"/>
                </a:lnTo>
                <a:lnTo>
                  <a:pt x="116057" y="573161"/>
                </a:lnTo>
                <a:lnTo>
                  <a:pt x="81710" y="647731"/>
                </a:lnTo>
                <a:lnTo>
                  <a:pt x="53008" y="725328"/>
                </a:lnTo>
                <a:lnTo>
                  <a:pt x="30218" y="805681"/>
                </a:lnTo>
                <a:lnTo>
                  <a:pt x="13608" y="888516"/>
                </a:lnTo>
                <a:lnTo>
                  <a:pt x="3446" y="973560"/>
                </a:lnTo>
                <a:lnTo>
                  <a:pt x="0" y="1060541"/>
                </a:lnTo>
                <a:lnTo>
                  <a:pt x="3446" y="1147522"/>
                </a:lnTo>
                <a:lnTo>
                  <a:pt x="13608" y="1232566"/>
                </a:lnTo>
                <a:lnTo>
                  <a:pt x="30218" y="1315402"/>
                </a:lnTo>
                <a:lnTo>
                  <a:pt x="53008" y="1395754"/>
                </a:lnTo>
                <a:lnTo>
                  <a:pt x="81710" y="1473352"/>
                </a:lnTo>
                <a:lnTo>
                  <a:pt x="116057" y="1547921"/>
                </a:lnTo>
                <a:lnTo>
                  <a:pt x="155781" y="1619190"/>
                </a:lnTo>
                <a:lnTo>
                  <a:pt x="200615" y="1686884"/>
                </a:lnTo>
                <a:lnTo>
                  <a:pt x="250291" y="1750731"/>
                </a:lnTo>
                <a:lnTo>
                  <a:pt x="304542" y="1810458"/>
                </a:lnTo>
                <a:lnTo>
                  <a:pt x="363099" y="1865792"/>
                </a:lnTo>
                <a:lnTo>
                  <a:pt x="425696" y="1916460"/>
                </a:lnTo>
                <a:lnTo>
                  <a:pt x="492064" y="1962190"/>
                </a:lnTo>
                <a:lnTo>
                  <a:pt x="561937" y="2002708"/>
                </a:lnTo>
                <a:lnTo>
                  <a:pt x="635045" y="2037741"/>
                </a:lnTo>
                <a:lnTo>
                  <a:pt x="711123" y="2067016"/>
                </a:lnTo>
                <a:lnTo>
                  <a:pt x="789902" y="2090261"/>
                </a:lnTo>
                <a:lnTo>
                  <a:pt x="871115" y="2107203"/>
                </a:lnTo>
                <a:lnTo>
                  <a:pt x="954494" y="2117568"/>
                </a:lnTo>
                <a:lnTo>
                  <a:pt x="1039771" y="2121084"/>
                </a:lnTo>
                <a:lnTo>
                  <a:pt x="1125049" y="2117568"/>
                </a:lnTo>
                <a:lnTo>
                  <a:pt x="1208428" y="2107203"/>
                </a:lnTo>
                <a:lnTo>
                  <a:pt x="1289640" y="2090261"/>
                </a:lnTo>
                <a:lnTo>
                  <a:pt x="1368419" y="2067016"/>
                </a:lnTo>
                <a:lnTo>
                  <a:pt x="1444497" y="2037741"/>
                </a:lnTo>
                <a:lnTo>
                  <a:pt x="1517606" y="2002708"/>
                </a:lnTo>
                <a:lnTo>
                  <a:pt x="1587479" y="1962190"/>
                </a:lnTo>
                <a:lnTo>
                  <a:pt x="1653847" y="1916460"/>
                </a:lnTo>
                <a:lnTo>
                  <a:pt x="1716444" y="1865792"/>
                </a:lnTo>
                <a:lnTo>
                  <a:pt x="1775001" y="1810458"/>
                </a:lnTo>
                <a:lnTo>
                  <a:pt x="1829251" y="1750731"/>
                </a:lnTo>
                <a:lnTo>
                  <a:pt x="1878927" y="1686884"/>
                </a:lnTo>
                <a:lnTo>
                  <a:pt x="1923761" y="1619190"/>
                </a:lnTo>
                <a:lnTo>
                  <a:pt x="1963486" y="1547921"/>
                </a:lnTo>
                <a:lnTo>
                  <a:pt x="1997833" y="1473352"/>
                </a:lnTo>
                <a:lnTo>
                  <a:pt x="2026535" y="1395754"/>
                </a:lnTo>
                <a:lnTo>
                  <a:pt x="2049325" y="1315402"/>
                </a:lnTo>
                <a:lnTo>
                  <a:pt x="2065934" y="1232566"/>
                </a:lnTo>
                <a:lnTo>
                  <a:pt x="2076096" y="1147522"/>
                </a:lnTo>
                <a:lnTo>
                  <a:pt x="2079543" y="1060541"/>
                </a:lnTo>
                <a:lnTo>
                  <a:pt x="2076096" y="973560"/>
                </a:lnTo>
                <a:lnTo>
                  <a:pt x="2065934" y="888516"/>
                </a:lnTo>
                <a:lnTo>
                  <a:pt x="2049325" y="805681"/>
                </a:lnTo>
                <a:lnTo>
                  <a:pt x="2026535" y="725328"/>
                </a:lnTo>
                <a:lnTo>
                  <a:pt x="1997833" y="647731"/>
                </a:lnTo>
                <a:lnTo>
                  <a:pt x="1963486" y="573161"/>
                </a:lnTo>
                <a:lnTo>
                  <a:pt x="1923761" y="501893"/>
                </a:lnTo>
                <a:lnTo>
                  <a:pt x="1878927" y="434199"/>
                </a:lnTo>
                <a:lnTo>
                  <a:pt x="1829251" y="370352"/>
                </a:lnTo>
                <a:lnTo>
                  <a:pt x="1775001" y="310625"/>
                </a:lnTo>
                <a:lnTo>
                  <a:pt x="1716444" y="255291"/>
                </a:lnTo>
                <a:lnTo>
                  <a:pt x="1653847" y="204623"/>
                </a:lnTo>
                <a:lnTo>
                  <a:pt x="1587479" y="158893"/>
                </a:lnTo>
                <a:lnTo>
                  <a:pt x="1517606" y="118375"/>
                </a:lnTo>
                <a:lnTo>
                  <a:pt x="1444497" y="83342"/>
                </a:lnTo>
                <a:lnTo>
                  <a:pt x="1368419" y="54067"/>
                </a:lnTo>
                <a:lnTo>
                  <a:pt x="1289640" y="30822"/>
                </a:lnTo>
                <a:lnTo>
                  <a:pt x="1208428" y="13880"/>
                </a:lnTo>
                <a:lnTo>
                  <a:pt x="1125049" y="3515"/>
                </a:lnTo>
                <a:lnTo>
                  <a:pt x="1039771" y="0"/>
                </a:lnTo>
                <a:close/>
              </a:path>
            </a:pathLst>
          </a:custGeom>
          <a:solidFill>
            <a:srgbClr val="02D35F"/>
          </a:solidFill>
        </p:spPr>
        <p:txBody>
          <a:bodyPr wrap="square" lIns="0" tIns="0" rIns="0" bIns="0" rtlCol="0"/>
          <a:lstStyle/>
          <a:p>
            <a:endParaRPr sz="1634"/>
          </a:p>
        </p:txBody>
      </p:sp>
      <p:sp>
        <p:nvSpPr>
          <p:cNvPr id="10" name="object 10"/>
          <p:cNvSpPr txBox="1"/>
          <p:nvPr/>
        </p:nvSpPr>
        <p:spPr>
          <a:xfrm>
            <a:off x="8744915" y="3284038"/>
            <a:ext cx="1146842" cy="509820"/>
          </a:xfrm>
          <a:prstGeom prst="rect">
            <a:avLst/>
          </a:prstGeom>
        </p:spPr>
        <p:txBody>
          <a:bodyPr vert="horz" wrap="square" lIns="0" tIns="0" rIns="0" bIns="0" rtlCol="0">
            <a:spAutoFit/>
          </a:bodyPr>
          <a:lstStyle/>
          <a:p>
            <a:pPr marL="11527"/>
            <a:r>
              <a:rPr sz="3313" b="1" spc="-9" dirty="0">
                <a:solidFill>
                  <a:srgbClr val="FFFFFF"/>
                </a:solidFill>
                <a:latin typeface="Arial"/>
                <a:cs typeface="Arial"/>
              </a:rPr>
              <a:t>$2</a:t>
            </a:r>
            <a:r>
              <a:rPr sz="3313" b="1" spc="-5" dirty="0">
                <a:solidFill>
                  <a:srgbClr val="FFFFFF"/>
                </a:solidFill>
                <a:latin typeface="Arial"/>
                <a:cs typeface="Arial"/>
              </a:rPr>
              <a:t>.</a:t>
            </a:r>
            <a:r>
              <a:rPr sz="3313" b="1" spc="-9" dirty="0">
                <a:solidFill>
                  <a:srgbClr val="FFFFFF"/>
                </a:solidFill>
                <a:latin typeface="Arial"/>
                <a:cs typeface="Arial"/>
              </a:rPr>
              <a:t>7B</a:t>
            </a:r>
            <a:endParaRPr sz="3313">
              <a:latin typeface="Arial"/>
              <a:cs typeface="Arial"/>
            </a:endParaRPr>
          </a:p>
        </p:txBody>
      </p:sp>
      <p:sp>
        <p:nvSpPr>
          <p:cNvPr id="11" name="Title 10"/>
          <p:cNvSpPr>
            <a:spLocks noGrp="1"/>
          </p:cNvSpPr>
          <p:nvPr>
            <p:ph type="title"/>
          </p:nvPr>
        </p:nvSpPr>
        <p:spPr>
          <a:xfrm>
            <a:off x="600394" y="535203"/>
            <a:ext cx="10969943" cy="852364"/>
          </a:xfrm>
        </p:spPr>
        <p:txBody>
          <a:bodyPr/>
          <a:lstStyle/>
          <a:p>
            <a:r>
              <a:rPr lang="en-US" dirty="0" smtClean="0"/>
              <a:t>Container Usage is Growing</a:t>
            </a:r>
            <a:endParaRPr lang="en-GB" dirty="0"/>
          </a:p>
        </p:txBody>
      </p:sp>
    </p:spTree>
    <p:extLst>
      <p:ext uri="{BB962C8B-B14F-4D97-AF65-F5344CB8AC3E}">
        <p14:creationId xmlns:p14="http://schemas.microsoft.com/office/powerpoint/2010/main" val="3689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680332" y="4962134"/>
            <a:ext cx="9164939" cy="784348"/>
          </a:xfrm>
          <a:custGeom>
            <a:avLst/>
            <a:gdLst/>
            <a:ahLst/>
            <a:cxnLst/>
            <a:rect l="l" t="t" r="r" b="b"/>
            <a:pathLst>
              <a:path w="10098405" h="864235">
                <a:moveTo>
                  <a:pt x="0" y="864130"/>
                </a:moveTo>
                <a:lnTo>
                  <a:pt x="10097811" y="864130"/>
                </a:lnTo>
                <a:lnTo>
                  <a:pt x="10097811" y="0"/>
                </a:lnTo>
                <a:lnTo>
                  <a:pt x="0" y="0"/>
                </a:lnTo>
                <a:lnTo>
                  <a:pt x="0" y="864130"/>
                </a:lnTo>
                <a:close/>
              </a:path>
            </a:pathLst>
          </a:custGeom>
          <a:solidFill>
            <a:srgbClr val="F2F2F2"/>
          </a:solidFill>
        </p:spPr>
        <p:txBody>
          <a:bodyPr wrap="square" lIns="0" tIns="0" rIns="0" bIns="0" rtlCol="0"/>
          <a:lstStyle/>
          <a:p>
            <a:endParaRPr sz="1634"/>
          </a:p>
        </p:txBody>
      </p:sp>
      <p:sp>
        <p:nvSpPr>
          <p:cNvPr id="5" name="object 5"/>
          <p:cNvSpPr txBox="1"/>
          <p:nvPr/>
        </p:nvSpPr>
        <p:spPr>
          <a:xfrm>
            <a:off x="1763781" y="5060177"/>
            <a:ext cx="8158715" cy="635430"/>
          </a:xfrm>
          <a:prstGeom prst="rect">
            <a:avLst/>
          </a:prstGeom>
        </p:spPr>
        <p:txBody>
          <a:bodyPr vert="horz" wrap="square" lIns="0" tIns="0" rIns="0" bIns="0" rtlCol="0">
            <a:spAutoFit/>
          </a:bodyPr>
          <a:lstStyle/>
          <a:p>
            <a:pPr marL="11527"/>
            <a:r>
              <a:rPr sz="1452" dirty="0">
                <a:solidFill>
                  <a:srgbClr val="7F7F7F"/>
                </a:solidFill>
                <a:latin typeface="Arial"/>
                <a:cs typeface="Arial"/>
              </a:rPr>
              <a:t>Cl</a:t>
            </a:r>
            <a:r>
              <a:rPr sz="1452" spc="-5" dirty="0">
                <a:solidFill>
                  <a:srgbClr val="7F7F7F"/>
                </a:solidFill>
                <a:latin typeface="Arial"/>
                <a:cs typeface="Arial"/>
              </a:rPr>
              <a:t>ou</a:t>
            </a:r>
            <a:r>
              <a:rPr sz="1452" dirty="0">
                <a:solidFill>
                  <a:srgbClr val="7F7F7F"/>
                </a:solidFill>
                <a:latin typeface="Arial"/>
                <a:cs typeface="Arial"/>
              </a:rPr>
              <a:t>d</a:t>
            </a:r>
            <a:r>
              <a:rPr sz="1452" spc="-86" dirty="0">
                <a:solidFill>
                  <a:srgbClr val="7F7F7F"/>
                </a:solidFill>
                <a:latin typeface="Arial"/>
                <a:cs typeface="Arial"/>
              </a:rPr>
              <a:t> </a:t>
            </a:r>
            <a:r>
              <a:rPr sz="1452" spc="-9" dirty="0">
                <a:solidFill>
                  <a:srgbClr val="7F7F7F"/>
                </a:solidFill>
                <a:latin typeface="Arial"/>
                <a:cs typeface="Arial"/>
              </a:rPr>
              <a:t>A</a:t>
            </a:r>
            <a:r>
              <a:rPr sz="1452" spc="-5" dirty="0">
                <a:solidFill>
                  <a:srgbClr val="7F7F7F"/>
                </a:solidFill>
                <a:latin typeface="Arial"/>
                <a:cs typeface="Arial"/>
              </a:rPr>
              <a:t>dop</a:t>
            </a:r>
            <a:r>
              <a:rPr sz="1452" spc="-9" dirty="0">
                <a:solidFill>
                  <a:srgbClr val="7F7F7F"/>
                </a:solidFill>
                <a:latin typeface="Arial"/>
                <a:cs typeface="Arial"/>
              </a:rPr>
              <a:t>t</a:t>
            </a:r>
            <a:r>
              <a:rPr sz="1452" dirty="0">
                <a:solidFill>
                  <a:srgbClr val="7F7F7F"/>
                </a:solidFill>
                <a:latin typeface="Arial"/>
                <a:cs typeface="Arial"/>
              </a:rPr>
              <a:t>i</a:t>
            </a:r>
            <a:r>
              <a:rPr sz="1452" spc="-5" dirty="0">
                <a:solidFill>
                  <a:srgbClr val="7F7F7F"/>
                </a:solidFill>
                <a:latin typeface="Arial"/>
                <a:cs typeface="Arial"/>
              </a:rPr>
              <a:t>o</a:t>
            </a:r>
            <a:r>
              <a:rPr sz="1452" dirty="0">
                <a:solidFill>
                  <a:srgbClr val="7F7F7F"/>
                </a:solidFill>
                <a:latin typeface="Arial"/>
                <a:cs typeface="Arial"/>
              </a:rPr>
              <a:t>n</a:t>
            </a:r>
            <a:r>
              <a:rPr sz="1452" spc="-32" dirty="0">
                <a:solidFill>
                  <a:srgbClr val="7F7F7F"/>
                </a:solidFill>
                <a:latin typeface="Arial"/>
                <a:cs typeface="Arial"/>
              </a:rPr>
              <a:t> </a:t>
            </a:r>
            <a:r>
              <a:rPr sz="1452" spc="-68" dirty="0">
                <a:solidFill>
                  <a:srgbClr val="7F7F7F"/>
                </a:solidFill>
                <a:latin typeface="Arial"/>
                <a:cs typeface="Arial"/>
              </a:rPr>
              <a:t>T</a:t>
            </a:r>
            <a:r>
              <a:rPr sz="1452" spc="-5" dirty="0">
                <a:solidFill>
                  <a:srgbClr val="7F7F7F"/>
                </a:solidFill>
                <a:latin typeface="Arial"/>
                <a:cs typeface="Arial"/>
              </a:rPr>
              <a:t>rend</a:t>
            </a:r>
            <a:r>
              <a:rPr sz="1452" dirty="0">
                <a:solidFill>
                  <a:srgbClr val="7F7F7F"/>
                </a:solidFill>
                <a:latin typeface="Arial"/>
                <a:cs typeface="Arial"/>
              </a:rPr>
              <a:t>s</a:t>
            </a:r>
            <a:r>
              <a:rPr sz="1452" spc="-5" dirty="0">
                <a:solidFill>
                  <a:srgbClr val="7F7F7F"/>
                </a:solidFill>
                <a:latin typeface="Arial"/>
                <a:cs typeface="Arial"/>
              </a:rPr>
              <a:t> </a:t>
            </a:r>
            <a:r>
              <a:rPr sz="1452" dirty="0">
                <a:solidFill>
                  <a:srgbClr val="7F7F7F"/>
                </a:solidFill>
                <a:latin typeface="Arial"/>
                <a:cs typeface="Arial"/>
              </a:rPr>
              <a:t>D</a:t>
            </a:r>
            <a:r>
              <a:rPr sz="1452" spc="-5" dirty="0">
                <a:solidFill>
                  <a:srgbClr val="7F7F7F"/>
                </a:solidFill>
                <a:latin typeface="Arial"/>
                <a:cs typeface="Arial"/>
              </a:rPr>
              <a:t>r</a:t>
            </a:r>
            <a:r>
              <a:rPr sz="1452" dirty="0">
                <a:solidFill>
                  <a:srgbClr val="7F7F7F"/>
                </a:solidFill>
                <a:latin typeface="Arial"/>
                <a:cs typeface="Arial"/>
              </a:rPr>
              <a:t>ivi</a:t>
            </a:r>
            <a:r>
              <a:rPr sz="1452" spc="-5" dirty="0">
                <a:solidFill>
                  <a:srgbClr val="7F7F7F"/>
                </a:solidFill>
                <a:latin typeface="Arial"/>
                <a:cs typeface="Arial"/>
              </a:rPr>
              <a:t>n</a:t>
            </a:r>
            <a:r>
              <a:rPr sz="1452" dirty="0">
                <a:solidFill>
                  <a:srgbClr val="7F7F7F"/>
                </a:solidFill>
                <a:latin typeface="Arial"/>
                <a:cs typeface="Arial"/>
              </a:rPr>
              <a:t>g</a:t>
            </a:r>
            <a:r>
              <a:rPr sz="1452" spc="-5" dirty="0">
                <a:solidFill>
                  <a:srgbClr val="7F7F7F"/>
                </a:solidFill>
                <a:latin typeface="Arial"/>
                <a:cs typeface="Arial"/>
              </a:rPr>
              <a:t> </a:t>
            </a:r>
            <a:r>
              <a:rPr sz="1452" spc="-9" dirty="0">
                <a:solidFill>
                  <a:srgbClr val="7F7F7F"/>
                </a:solidFill>
                <a:latin typeface="Arial"/>
                <a:cs typeface="Arial"/>
              </a:rPr>
              <a:t>IT</a:t>
            </a:r>
            <a:r>
              <a:rPr sz="1452" spc="-59" dirty="0">
                <a:solidFill>
                  <a:srgbClr val="7F7F7F"/>
                </a:solidFill>
                <a:latin typeface="Arial"/>
                <a:cs typeface="Arial"/>
              </a:rPr>
              <a:t> </a:t>
            </a:r>
            <a:r>
              <a:rPr sz="1452" spc="-68" dirty="0">
                <a:solidFill>
                  <a:srgbClr val="7F7F7F"/>
                </a:solidFill>
                <a:latin typeface="Arial"/>
                <a:cs typeface="Arial"/>
              </a:rPr>
              <a:t>T</a:t>
            </a:r>
            <a:r>
              <a:rPr sz="1452" spc="-5" dirty="0">
                <a:solidFill>
                  <a:srgbClr val="7F7F7F"/>
                </a:solidFill>
                <a:latin typeface="Arial"/>
                <a:cs typeface="Arial"/>
              </a:rPr>
              <a:t>ran</a:t>
            </a:r>
            <a:r>
              <a:rPr sz="1452" dirty="0">
                <a:solidFill>
                  <a:srgbClr val="7F7F7F"/>
                </a:solidFill>
                <a:latin typeface="Arial"/>
                <a:cs typeface="Arial"/>
              </a:rPr>
              <a:t>s</a:t>
            </a:r>
            <a:r>
              <a:rPr sz="1452" spc="-9" dirty="0">
                <a:solidFill>
                  <a:srgbClr val="7F7F7F"/>
                </a:solidFill>
                <a:latin typeface="Arial"/>
                <a:cs typeface="Arial"/>
              </a:rPr>
              <a:t>f</a:t>
            </a:r>
            <a:r>
              <a:rPr sz="1452" spc="-5" dirty="0">
                <a:solidFill>
                  <a:srgbClr val="7F7F7F"/>
                </a:solidFill>
                <a:latin typeface="Arial"/>
                <a:cs typeface="Arial"/>
              </a:rPr>
              <a:t>orma</a:t>
            </a:r>
            <a:r>
              <a:rPr sz="1452" spc="-9" dirty="0">
                <a:solidFill>
                  <a:srgbClr val="7F7F7F"/>
                </a:solidFill>
                <a:latin typeface="Arial"/>
                <a:cs typeface="Arial"/>
              </a:rPr>
              <a:t>t</a:t>
            </a:r>
            <a:r>
              <a:rPr sz="1452" dirty="0">
                <a:solidFill>
                  <a:srgbClr val="7F7F7F"/>
                </a:solidFill>
                <a:latin typeface="Arial"/>
                <a:cs typeface="Arial"/>
              </a:rPr>
              <a:t>i</a:t>
            </a:r>
            <a:r>
              <a:rPr sz="1452" spc="-5" dirty="0">
                <a:solidFill>
                  <a:srgbClr val="7F7F7F"/>
                </a:solidFill>
                <a:latin typeface="Arial"/>
                <a:cs typeface="Arial"/>
              </a:rPr>
              <a:t>o</a:t>
            </a:r>
            <a:r>
              <a:rPr sz="1452" dirty="0">
                <a:solidFill>
                  <a:srgbClr val="7F7F7F"/>
                </a:solidFill>
                <a:latin typeface="Arial"/>
                <a:cs typeface="Arial"/>
              </a:rPr>
              <a:t>n</a:t>
            </a:r>
            <a:r>
              <a:rPr sz="1452" spc="-5" dirty="0">
                <a:solidFill>
                  <a:srgbClr val="7F7F7F"/>
                </a:solidFill>
                <a:latin typeface="Arial"/>
                <a:cs typeface="Arial"/>
              </a:rPr>
              <a:t> </a:t>
            </a:r>
            <a:r>
              <a:rPr sz="1452" dirty="0">
                <a:solidFill>
                  <a:srgbClr val="7F7F7F"/>
                </a:solidFill>
                <a:latin typeface="Arial"/>
                <a:cs typeface="Arial"/>
              </a:rPr>
              <a:t>R</a:t>
            </a:r>
            <a:r>
              <a:rPr sz="1452" spc="-5" dirty="0">
                <a:solidFill>
                  <a:srgbClr val="7F7F7F"/>
                </a:solidFill>
                <a:latin typeface="Arial"/>
                <a:cs typeface="Arial"/>
              </a:rPr>
              <a:t>e</a:t>
            </a:r>
            <a:r>
              <a:rPr sz="1452" dirty="0">
                <a:solidFill>
                  <a:srgbClr val="7F7F7F"/>
                </a:solidFill>
                <a:latin typeface="Arial"/>
                <a:cs typeface="Arial"/>
              </a:rPr>
              <a:t>s</a:t>
            </a:r>
            <a:r>
              <a:rPr sz="1452" spc="-5" dirty="0">
                <a:solidFill>
                  <a:srgbClr val="7F7F7F"/>
                </a:solidFill>
                <a:latin typeface="Arial"/>
                <a:cs typeface="Arial"/>
              </a:rPr>
              <a:t>ear</a:t>
            </a:r>
            <a:r>
              <a:rPr sz="1452" dirty="0">
                <a:solidFill>
                  <a:srgbClr val="7F7F7F"/>
                </a:solidFill>
                <a:latin typeface="Arial"/>
                <a:cs typeface="Arial"/>
              </a:rPr>
              <a:t>ch</a:t>
            </a:r>
            <a:r>
              <a:rPr sz="1452" spc="-5" dirty="0">
                <a:solidFill>
                  <a:srgbClr val="7F7F7F"/>
                </a:solidFill>
                <a:latin typeface="Arial"/>
                <a:cs typeface="Arial"/>
              </a:rPr>
              <a:t> </a:t>
            </a:r>
            <a:r>
              <a:rPr sz="1452" dirty="0">
                <a:solidFill>
                  <a:srgbClr val="7F7F7F"/>
                </a:solidFill>
                <a:latin typeface="Arial"/>
                <a:cs typeface="Arial"/>
              </a:rPr>
              <a:t>R</a:t>
            </a:r>
            <a:r>
              <a:rPr sz="1452" spc="-5" dirty="0">
                <a:solidFill>
                  <a:srgbClr val="7F7F7F"/>
                </a:solidFill>
                <a:latin typeface="Arial"/>
                <a:cs typeface="Arial"/>
              </a:rPr>
              <a:t>epor</a:t>
            </a:r>
            <a:r>
              <a:rPr sz="1452" spc="-9" dirty="0">
                <a:solidFill>
                  <a:srgbClr val="7F7F7F"/>
                </a:solidFill>
                <a:latin typeface="Arial"/>
                <a:cs typeface="Arial"/>
              </a:rPr>
              <a:t>t</a:t>
            </a:r>
            <a:r>
              <a:rPr sz="1452" spc="-5" dirty="0">
                <a:solidFill>
                  <a:srgbClr val="7F7F7F"/>
                </a:solidFill>
                <a:latin typeface="Arial"/>
                <a:cs typeface="Arial"/>
              </a:rPr>
              <a:t>, </a:t>
            </a:r>
            <a:r>
              <a:rPr sz="1452" spc="-9" dirty="0">
                <a:solidFill>
                  <a:srgbClr val="7F7F7F"/>
                </a:solidFill>
                <a:latin typeface="Arial"/>
                <a:cs typeface="Arial"/>
              </a:rPr>
              <a:t>I</a:t>
            </a:r>
            <a:r>
              <a:rPr sz="1452" spc="-5" dirty="0">
                <a:solidFill>
                  <a:srgbClr val="7F7F7F"/>
                </a:solidFill>
                <a:latin typeface="Arial"/>
                <a:cs typeface="Arial"/>
              </a:rPr>
              <a:t>n</a:t>
            </a:r>
            <a:r>
              <a:rPr sz="1452" dirty="0">
                <a:solidFill>
                  <a:srgbClr val="7F7F7F"/>
                </a:solidFill>
                <a:latin typeface="Arial"/>
                <a:cs typeface="Arial"/>
              </a:rPr>
              <a:t>si</a:t>
            </a:r>
            <a:r>
              <a:rPr sz="1452" spc="-5" dirty="0">
                <a:solidFill>
                  <a:srgbClr val="7F7F7F"/>
                </a:solidFill>
                <a:latin typeface="Arial"/>
                <a:cs typeface="Arial"/>
              </a:rPr>
              <a:t>ght</a:t>
            </a:r>
            <a:r>
              <a:rPr sz="1452" spc="-86" dirty="0">
                <a:solidFill>
                  <a:srgbClr val="7F7F7F"/>
                </a:solidFill>
                <a:latin typeface="Arial"/>
                <a:cs typeface="Arial"/>
              </a:rPr>
              <a:t> </a:t>
            </a:r>
            <a:r>
              <a:rPr sz="1452" spc="-36" dirty="0">
                <a:solidFill>
                  <a:srgbClr val="7F7F7F"/>
                </a:solidFill>
                <a:latin typeface="Arial"/>
                <a:cs typeface="Arial"/>
              </a:rPr>
              <a:t>A</a:t>
            </a:r>
            <a:r>
              <a:rPr sz="1452" dirty="0">
                <a:solidFill>
                  <a:srgbClr val="7F7F7F"/>
                </a:solidFill>
                <a:latin typeface="Arial"/>
                <a:cs typeface="Arial"/>
              </a:rPr>
              <a:t>v</a:t>
            </a:r>
            <a:r>
              <a:rPr sz="1452" spc="-5" dirty="0">
                <a:solidFill>
                  <a:srgbClr val="7F7F7F"/>
                </a:solidFill>
                <a:latin typeface="Arial"/>
                <a:cs typeface="Arial"/>
              </a:rPr>
              <a:t>enue, 201</a:t>
            </a:r>
            <a:r>
              <a:rPr sz="1452" dirty="0">
                <a:solidFill>
                  <a:srgbClr val="7F7F7F"/>
                </a:solidFill>
                <a:latin typeface="Arial"/>
                <a:cs typeface="Arial"/>
              </a:rPr>
              <a:t>7</a:t>
            </a:r>
            <a:endParaRPr sz="1452">
              <a:latin typeface="Arial"/>
              <a:cs typeface="Arial"/>
            </a:endParaRPr>
          </a:p>
          <a:p>
            <a:pPr marL="11527">
              <a:spcBef>
                <a:spcPts val="9"/>
              </a:spcBef>
            </a:pPr>
            <a:r>
              <a:rPr sz="1452" spc="-5" dirty="0">
                <a:solidFill>
                  <a:srgbClr val="7F7F7F"/>
                </a:solidFill>
                <a:latin typeface="Arial"/>
                <a:cs typeface="Arial"/>
              </a:rPr>
              <a:t>141</a:t>
            </a:r>
            <a:r>
              <a:rPr sz="1452" dirty="0">
                <a:solidFill>
                  <a:srgbClr val="7F7F7F"/>
                </a:solidFill>
                <a:latin typeface="Arial"/>
                <a:cs typeface="Arial"/>
              </a:rPr>
              <a:t>2</a:t>
            </a:r>
            <a:r>
              <a:rPr sz="1452" spc="-5" dirty="0">
                <a:solidFill>
                  <a:srgbClr val="7F7F7F"/>
                </a:solidFill>
                <a:latin typeface="Arial"/>
                <a:cs typeface="Arial"/>
              </a:rPr>
              <a:t> </a:t>
            </a:r>
            <a:r>
              <a:rPr sz="1452" spc="-9" dirty="0">
                <a:solidFill>
                  <a:srgbClr val="7F7F7F"/>
                </a:solidFill>
                <a:latin typeface="Arial"/>
                <a:cs typeface="Arial"/>
              </a:rPr>
              <a:t>IT</a:t>
            </a:r>
            <a:r>
              <a:rPr sz="1452" spc="-36" dirty="0">
                <a:solidFill>
                  <a:srgbClr val="7F7F7F"/>
                </a:solidFill>
                <a:latin typeface="Arial"/>
                <a:cs typeface="Arial"/>
              </a:rPr>
              <a:t> </a:t>
            </a:r>
            <a:r>
              <a:rPr sz="1452" spc="-5" dirty="0">
                <a:solidFill>
                  <a:srgbClr val="7F7F7F"/>
                </a:solidFill>
                <a:latin typeface="Arial"/>
                <a:cs typeface="Arial"/>
              </a:rPr>
              <a:t>de</a:t>
            </a:r>
            <a:r>
              <a:rPr sz="1452" dirty="0">
                <a:solidFill>
                  <a:srgbClr val="7F7F7F"/>
                </a:solidFill>
                <a:latin typeface="Arial"/>
                <a:cs typeface="Arial"/>
              </a:rPr>
              <a:t>ci</a:t>
            </a:r>
            <a:r>
              <a:rPr sz="1452" spc="-9" dirty="0">
                <a:solidFill>
                  <a:srgbClr val="7F7F7F"/>
                </a:solidFill>
                <a:latin typeface="Arial"/>
                <a:cs typeface="Arial"/>
              </a:rPr>
              <a:t>s</a:t>
            </a:r>
            <a:r>
              <a:rPr sz="1452" dirty="0">
                <a:solidFill>
                  <a:srgbClr val="7F7F7F"/>
                </a:solidFill>
                <a:latin typeface="Arial"/>
                <a:cs typeface="Arial"/>
              </a:rPr>
              <a:t>i</a:t>
            </a:r>
            <a:r>
              <a:rPr sz="1452" spc="-5" dirty="0">
                <a:solidFill>
                  <a:srgbClr val="7F7F7F"/>
                </a:solidFill>
                <a:latin typeface="Arial"/>
                <a:cs typeface="Arial"/>
              </a:rPr>
              <a:t>o</a:t>
            </a:r>
            <a:r>
              <a:rPr sz="1452" dirty="0">
                <a:solidFill>
                  <a:srgbClr val="7F7F7F"/>
                </a:solidFill>
                <a:latin typeface="Arial"/>
                <a:cs typeface="Arial"/>
              </a:rPr>
              <a:t>n</a:t>
            </a:r>
            <a:r>
              <a:rPr sz="1452" spc="-5" dirty="0">
                <a:solidFill>
                  <a:srgbClr val="7F7F7F"/>
                </a:solidFill>
                <a:latin typeface="Arial"/>
                <a:cs typeface="Arial"/>
              </a:rPr>
              <a:t> ma</a:t>
            </a:r>
            <a:r>
              <a:rPr sz="1452" dirty="0">
                <a:solidFill>
                  <a:srgbClr val="7F7F7F"/>
                </a:solidFill>
                <a:latin typeface="Arial"/>
                <a:cs typeface="Arial"/>
              </a:rPr>
              <a:t>k</a:t>
            </a:r>
            <a:r>
              <a:rPr sz="1452" spc="-5" dirty="0">
                <a:solidFill>
                  <a:srgbClr val="7F7F7F"/>
                </a:solidFill>
                <a:latin typeface="Arial"/>
                <a:cs typeface="Arial"/>
              </a:rPr>
              <a:t>er</a:t>
            </a:r>
            <a:r>
              <a:rPr sz="1452" spc="-9" dirty="0">
                <a:solidFill>
                  <a:srgbClr val="7F7F7F"/>
                </a:solidFill>
                <a:latin typeface="Arial"/>
                <a:cs typeface="Arial"/>
              </a:rPr>
              <a:t>s</a:t>
            </a:r>
            <a:r>
              <a:rPr sz="1452" spc="-5" dirty="0">
                <a:solidFill>
                  <a:srgbClr val="7F7F7F"/>
                </a:solidFill>
                <a:latin typeface="Arial"/>
                <a:cs typeface="Arial"/>
              </a:rPr>
              <a:t> </a:t>
            </a:r>
            <a:r>
              <a:rPr sz="1452" dirty="0">
                <a:solidFill>
                  <a:srgbClr val="7F7F7F"/>
                </a:solidFill>
                <a:latin typeface="Arial"/>
                <a:cs typeface="Arial"/>
              </a:rPr>
              <a:t>in</a:t>
            </a:r>
            <a:r>
              <a:rPr sz="1452" spc="-5" dirty="0">
                <a:solidFill>
                  <a:srgbClr val="7F7F7F"/>
                </a:solidFill>
                <a:latin typeface="Arial"/>
                <a:cs typeface="Arial"/>
              </a:rPr>
              <a:t> </a:t>
            </a:r>
            <a:r>
              <a:rPr sz="1452" spc="-9" dirty="0">
                <a:solidFill>
                  <a:srgbClr val="7F7F7F"/>
                </a:solidFill>
                <a:latin typeface="Arial"/>
                <a:cs typeface="Arial"/>
              </a:rPr>
              <a:t>c</a:t>
            </a:r>
            <a:r>
              <a:rPr sz="1452" spc="-5" dirty="0">
                <a:solidFill>
                  <a:srgbClr val="7F7F7F"/>
                </a:solidFill>
                <a:latin typeface="Arial"/>
                <a:cs typeface="Arial"/>
              </a:rPr>
              <a:t>ompan</a:t>
            </a:r>
            <a:r>
              <a:rPr sz="1452" dirty="0">
                <a:solidFill>
                  <a:srgbClr val="7F7F7F"/>
                </a:solidFill>
                <a:latin typeface="Arial"/>
                <a:cs typeface="Arial"/>
              </a:rPr>
              <a:t>i</a:t>
            </a:r>
            <a:r>
              <a:rPr sz="1452" spc="-5" dirty="0">
                <a:solidFill>
                  <a:srgbClr val="7F7F7F"/>
                </a:solidFill>
                <a:latin typeface="Arial"/>
                <a:cs typeface="Arial"/>
              </a:rPr>
              <a:t>e</a:t>
            </a:r>
            <a:r>
              <a:rPr sz="1452" dirty="0">
                <a:solidFill>
                  <a:srgbClr val="7F7F7F"/>
                </a:solidFill>
                <a:latin typeface="Arial"/>
                <a:cs typeface="Arial"/>
              </a:rPr>
              <a:t>s</a:t>
            </a:r>
            <a:r>
              <a:rPr sz="1452" spc="-5" dirty="0">
                <a:solidFill>
                  <a:srgbClr val="7F7F7F"/>
                </a:solidFill>
                <a:latin typeface="Arial"/>
                <a:cs typeface="Arial"/>
              </a:rPr>
              <a:t> </a:t>
            </a:r>
            <a:r>
              <a:rPr sz="1452" dirty="0">
                <a:solidFill>
                  <a:srgbClr val="7F7F7F"/>
                </a:solidFill>
                <a:latin typeface="Arial"/>
                <a:cs typeface="Arial"/>
              </a:rPr>
              <a:t>wi</a:t>
            </a:r>
            <a:r>
              <a:rPr sz="1452" spc="-9" dirty="0">
                <a:solidFill>
                  <a:srgbClr val="7F7F7F"/>
                </a:solidFill>
                <a:latin typeface="Arial"/>
                <a:cs typeface="Arial"/>
              </a:rPr>
              <a:t>t</a:t>
            </a:r>
            <a:r>
              <a:rPr sz="1452" dirty="0">
                <a:solidFill>
                  <a:srgbClr val="7F7F7F"/>
                </a:solidFill>
                <a:latin typeface="Arial"/>
                <a:cs typeface="Arial"/>
              </a:rPr>
              <a:t>h</a:t>
            </a:r>
            <a:r>
              <a:rPr sz="1452" spc="-5" dirty="0">
                <a:solidFill>
                  <a:srgbClr val="7F7F7F"/>
                </a:solidFill>
                <a:latin typeface="Arial"/>
                <a:cs typeface="Arial"/>
              </a:rPr>
              <a:t> 250</a:t>
            </a:r>
            <a:r>
              <a:rPr sz="1452" dirty="0">
                <a:solidFill>
                  <a:srgbClr val="7F7F7F"/>
                </a:solidFill>
                <a:latin typeface="Arial"/>
                <a:cs typeface="Arial"/>
              </a:rPr>
              <a:t>+</a:t>
            </a:r>
            <a:r>
              <a:rPr sz="1452" spc="-9" dirty="0">
                <a:solidFill>
                  <a:srgbClr val="7F7F7F"/>
                </a:solidFill>
                <a:latin typeface="Arial"/>
                <a:cs typeface="Arial"/>
              </a:rPr>
              <a:t> </a:t>
            </a:r>
            <a:r>
              <a:rPr sz="1452" spc="-5" dirty="0">
                <a:solidFill>
                  <a:srgbClr val="7F7F7F"/>
                </a:solidFill>
                <a:latin typeface="Arial"/>
                <a:cs typeface="Arial"/>
              </a:rPr>
              <a:t>emp</a:t>
            </a:r>
            <a:r>
              <a:rPr sz="1452" dirty="0">
                <a:solidFill>
                  <a:srgbClr val="7F7F7F"/>
                </a:solidFill>
                <a:latin typeface="Arial"/>
                <a:cs typeface="Arial"/>
              </a:rPr>
              <a:t>l</a:t>
            </a:r>
            <a:r>
              <a:rPr sz="1452" spc="-5" dirty="0">
                <a:solidFill>
                  <a:srgbClr val="7F7F7F"/>
                </a:solidFill>
                <a:latin typeface="Arial"/>
                <a:cs typeface="Arial"/>
              </a:rPr>
              <a:t>o</a:t>
            </a:r>
            <a:r>
              <a:rPr sz="1452" dirty="0">
                <a:solidFill>
                  <a:srgbClr val="7F7F7F"/>
                </a:solidFill>
                <a:latin typeface="Arial"/>
                <a:cs typeface="Arial"/>
              </a:rPr>
              <a:t>y</a:t>
            </a:r>
            <a:r>
              <a:rPr sz="1452" spc="-5" dirty="0">
                <a:solidFill>
                  <a:srgbClr val="7F7F7F"/>
                </a:solidFill>
                <a:latin typeface="Arial"/>
                <a:cs typeface="Arial"/>
              </a:rPr>
              <a:t>ee</a:t>
            </a:r>
            <a:r>
              <a:rPr sz="1452" dirty="0">
                <a:solidFill>
                  <a:srgbClr val="7F7F7F"/>
                </a:solidFill>
                <a:latin typeface="Arial"/>
                <a:cs typeface="Arial"/>
              </a:rPr>
              <a:t>s</a:t>
            </a:r>
            <a:r>
              <a:rPr sz="1452" spc="-5" dirty="0">
                <a:solidFill>
                  <a:srgbClr val="7F7F7F"/>
                </a:solidFill>
                <a:latin typeface="Arial"/>
                <a:cs typeface="Arial"/>
              </a:rPr>
              <a:t>, a</a:t>
            </a:r>
            <a:r>
              <a:rPr sz="1452" dirty="0">
                <a:solidFill>
                  <a:srgbClr val="7F7F7F"/>
                </a:solidFill>
                <a:latin typeface="Arial"/>
                <a:cs typeface="Arial"/>
              </a:rPr>
              <a:t>c</a:t>
            </a:r>
            <a:r>
              <a:rPr sz="1452" spc="-5" dirty="0">
                <a:solidFill>
                  <a:srgbClr val="7F7F7F"/>
                </a:solidFill>
                <a:latin typeface="Arial"/>
                <a:cs typeface="Arial"/>
              </a:rPr>
              <a:t>ro</a:t>
            </a:r>
            <a:r>
              <a:rPr sz="1452" dirty="0">
                <a:solidFill>
                  <a:srgbClr val="7F7F7F"/>
                </a:solidFill>
                <a:latin typeface="Arial"/>
                <a:cs typeface="Arial"/>
              </a:rPr>
              <a:t>s</a:t>
            </a:r>
            <a:r>
              <a:rPr sz="1452" spc="-9" dirty="0">
                <a:solidFill>
                  <a:srgbClr val="7F7F7F"/>
                </a:solidFill>
                <a:latin typeface="Arial"/>
                <a:cs typeface="Arial"/>
              </a:rPr>
              <a:t>s</a:t>
            </a:r>
            <a:r>
              <a:rPr sz="1452" spc="-5" dirty="0">
                <a:solidFill>
                  <a:srgbClr val="7F7F7F"/>
                </a:solidFill>
                <a:latin typeface="Arial"/>
                <a:cs typeface="Arial"/>
              </a:rPr>
              <a:t> a</a:t>
            </a:r>
            <a:r>
              <a:rPr sz="1452" dirty="0">
                <a:solidFill>
                  <a:srgbClr val="7F7F7F"/>
                </a:solidFill>
                <a:latin typeface="Arial"/>
                <a:cs typeface="Arial"/>
              </a:rPr>
              <a:t>ll </a:t>
            </a:r>
            <a:r>
              <a:rPr sz="1452" spc="-9" dirty="0">
                <a:solidFill>
                  <a:srgbClr val="7F7F7F"/>
                </a:solidFill>
                <a:latin typeface="Arial"/>
                <a:cs typeface="Arial"/>
              </a:rPr>
              <a:t>s</a:t>
            </a:r>
            <a:r>
              <a:rPr sz="1452" spc="-5" dirty="0">
                <a:solidFill>
                  <a:srgbClr val="7F7F7F"/>
                </a:solidFill>
                <a:latin typeface="Arial"/>
                <a:cs typeface="Arial"/>
              </a:rPr>
              <a:t>e</a:t>
            </a:r>
            <a:r>
              <a:rPr sz="1452" dirty="0">
                <a:solidFill>
                  <a:srgbClr val="7F7F7F"/>
                </a:solidFill>
                <a:latin typeface="Arial"/>
                <a:cs typeface="Arial"/>
              </a:rPr>
              <a:t>c</a:t>
            </a:r>
            <a:r>
              <a:rPr sz="1452" spc="-9" dirty="0">
                <a:solidFill>
                  <a:srgbClr val="7F7F7F"/>
                </a:solidFill>
                <a:latin typeface="Arial"/>
                <a:cs typeface="Arial"/>
              </a:rPr>
              <a:t>t</a:t>
            </a:r>
            <a:r>
              <a:rPr sz="1452" spc="-5" dirty="0">
                <a:solidFill>
                  <a:srgbClr val="7F7F7F"/>
                </a:solidFill>
                <a:latin typeface="Arial"/>
                <a:cs typeface="Arial"/>
              </a:rPr>
              <a:t>or</a:t>
            </a:r>
            <a:r>
              <a:rPr sz="1452" spc="-9" dirty="0">
                <a:solidFill>
                  <a:srgbClr val="7F7F7F"/>
                </a:solidFill>
                <a:latin typeface="Arial"/>
                <a:cs typeface="Arial"/>
              </a:rPr>
              <a:t>s,</a:t>
            </a:r>
            <a:r>
              <a:rPr sz="1452" spc="-5" dirty="0">
                <a:solidFill>
                  <a:srgbClr val="7F7F7F"/>
                </a:solidFill>
                <a:latin typeface="Arial"/>
                <a:cs typeface="Arial"/>
              </a:rPr>
              <a:t> </a:t>
            </a:r>
            <a:r>
              <a:rPr sz="1452" dirty="0">
                <a:solidFill>
                  <a:srgbClr val="7F7F7F"/>
                </a:solidFill>
                <a:latin typeface="Arial"/>
                <a:cs typeface="Arial"/>
              </a:rPr>
              <a:t>i</a:t>
            </a:r>
            <a:r>
              <a:rPr sz="1452" spc="-14" dirty="0">
                <a:solidFill>
                  <a:srgbClr val="7F7F7F"/>
                </a:solidFill>
                <a:latin typeface="Arial"/>
                <a:cs typeface="Arial"/>
              </a:rPr>
              <a:t>nt</a:t>
            </a:r>
            <a:r>
              <a:rPr sz="1452" spc="-5" dirty="0">
                <a:solidFill>
                  <a:srgbClr val="7F7F7F"/>
                </a:solidFill>
                <a:latin typeface="Arial"/>
                <a:cs typeface="Arial"/>
              </a:rPr>
              <a:t>er</a:t>
            </a:r>
            <a:r>
              <a:rPr sz="1452" spc="-9" dirty="0">
                <a:solidFill>
                  <a:srgbClr val="7F7F7F"/>
                </a:solidFill>
                <a:latin typeface="Arial"/>
                <a:cs typeface="Arial"/>
              </a:rPr>
              <a:t>v</a:t>
            </a:r>
            <a:r>
              <a:rPr sz="1452" dirty="0">
                <a:solidFill>
                  <a:srgbClr val="7F7F7F"/>
                </a:solidFill>
                <a:latin typeface="Arial"/>
                <a:cs typeface="Arial"/>
              </a:rPr>
              <a:t>i</a:t>
            </a:r>
            <a:r>
              <a:rPr sz="1452" spc="-5" dirty="0">
                <a:solidFill>
                  <a:srgbClr val="7F7F7F"/>
                </a:solidFill>
                <a:latin typeface="Arial"/>
                <a:cs typeface="Arial"/>
              </a:rPr>
              <a:t>e</a:t>
            </a:r>
            <a:r>
              <a:rPr sz="1452" dirty="0">
                <a:solidFill>
                  <a:srgbClr val="7F7F7F"/>
                </a:solidFill>
                <a:latin typeface="Arial"/>
                <a:cs typeface="Arial"/>
              </a:rPr>
              <a:t>w</a:t>
            </a:r>
            <a:r>
              <a:rPr sz="1452" spc="-5" dirty="0">
                <a:solidFill>
                  <a:srgbClr val="7F7F7F"/>
                </a:solidFill>
                <a:latin typeface="Arial"/>
                <a:cs typeface="Arial"/>
              </a:rPr>
              <a:t>e</a:t>
            </a:r>
            <a:r>
              <a:rPr sz="1452" dirty="0">
                <a:solidFill>
                  <a:srgbClr val="7F7F7F"/>
                </a:solidFill>
                <a:latin typeface="Arial"/>
                <a:cs typeface="Arial"/>
              </a:rPr>
              <a:t>d</a:t>
            </a:r>
            <a:r>
              <a:rPr sz="1452" spc="-5" dirty="0">
                <a:solidFill>
                  <a:srgbClr val="7F7F7F"/>
                </a:solidFill>
                <a:latin typeface="Arial"/>
                <a:cs typeface="Arial"/>
              </a:rPr>
              <a:t> </a:t>
            </a:r>
            <a:r>
              <a:rPr sz="1452" dirty="0">
                <a:solidFill>
                  <a:srgbClr val="7F7F7F"/>
                </a:solidFill>
                <a:latin typeface="Arial"/>
                <a:cs typeface="Arial"/>
              </a:rPr>
              <a:t>in</a:t>
            </a:r>
            <a:r>
              <a:rPr sz="1452" spc="-5" dirty="0">
                <a:solidFill>
                  <a:srgbClr val="7F7F7F"/>
                </a:solidFill>
                <a:latin typeface="Arial"/>
                <a:cs typeface="Arial"/>
              </a:rPr>
              <a:t> 2017</a:t>
            </a:r>
            <a:endParaRPr sz="1452">
              <a:latin typeface="Arial"/>
              <a:cs typeface="Arial"/>
            </a:endParaRPr>
          </a:p>
          <a:p>
            <a:pPr marL="11527">
              <a:spcBef>
                <a:spcPts val="27"/>
              </a:spcBef>
            </a:pPr>
            <a:r>
              <a:rPr sz="1225" dirty="0">
                <a:solidFill>
                  <a:srgbClr val="7F7F7F"/>
                </a:solidFill>
                <a:latin typeface="Arial"/>
                <a:cs typeface="Arial"/>
              </a:rPr>
              <a:t>(55</a:t>
            </a:r>
            <a:r>
              <a:rPr sz="1225" spc="9" dirty="0">
                <a:solidFill>
                  <a:srgbClr val="7F7F7F"/>
                </a:solidFill>
                <a:latin typeface="Arial"/>
                <a:cs typeface="Arial"/>
              </a:rPr>
              <a:t>% </a:t>
            </a:r>
            <a:r>
              <a:rPr sz="1225" spc="5" dirty="0">
                <a:solidFill>
                  <a:srgbClr val="7F7F7F"/>
                </a:solidFill>
                <a:latin typeface="Arial"/>
                <a:cs typeface="Arial"/>
              </a:rPr>
              <a:t>VP</a:t>
            </a:r>
            <a:r>
              <a:rPr sz="1225" spc="-9" dirty="0">
                <a:solidFill>
                  <a:srgbClr val="7F7F7F"/>
                </a:solidFill>
                <a:latin typeface="Arial"/>
                <a:cs typeface="Arial"/>
              </a:rPr>
              <a:t> </a:t>
            </a:r>
            <a:r>
              <a:rPr sz="1225" dirty="0">
                <a:solidFill>
                  <a:srgbClr val="7F7F7F"/>
                </a:solidFill>
                <a:latin typeface="Arial"/>
                <a:cs typeface="Arial"/>
              </a:rPr>
              <a:t>/</a:t>
            </a:r>
            <a:r>
              <a:rPr sz="1225" spc="14" dirty="0">
                <a:solidFill>
                  <a:srgbClr val="7F7F7F"/>
                </a:solidFill>
                <a:latin typeface="Arial"/>
                <a:cs typeface="Arial"/>
              </a:rPr>
              <a:t> </a:t>
            </a:r>
            <a:r>
              <a:rPr sz="1225" dirty="0">
                <a:solidFill>
                  <a:srgbClr val="7F7F7F"/>
                </a:solidFill>
                <a:latin typeface="Arial"/>
                <a:cs typeface="Arial"/>
              </a:rPr>
              <a:t>C-le</a:t>
            </a:r>
            <a:r>
              <a:rPr sz="1225" spc="5" dirty="0">
                <a:solidFill>
                  <a:srgbClr val="7F7F7F"/>
                </a:solidFill>
                <a:latin typeface="Arial"/>
                <a:cs typeface="Arial"/>
              </a:rPr>
              <a:t>v</a:t>
            </a:r>
            <a:r>
              <a:rPr sz="1225" dirty="0">
                <a:solidFill>
                  <a:srgbClr val="7F7F7F"/>
                </a:solidFill>
                <a:latin typeface="Arial"/>
                <a:cs typeface="Arial"/>
              </a:rPr>
              <a:t>el</a:t>
            </a:r>
            <a:r>
              <a:rPr sz="1225" spc="5" dirty="0">
                <a:solidFill>
                  <a:srgbClr val="7F7F7F"/>
                </a:solidFill>
                <a:latin typeface="Arial"/>
                <a:cs typeface="Arial"/>
              </a:rPr>
              <a:t> </a:t>
            </a:r>
            <a:r>
              <a:rPr sz="1225" dirty="0">
                <a:solidFill>
                  <a:srgbClr val="7F7F7F"/>
                </a:solidFill>
                <a:latin typeface="Arial"/>
                <a:cs typeface="Arial"/>
              </a:rPr>
              <a:t>/</a:t>
            </a:r>
            <a:r>
              <a:rPr sz="1225" spc="14" dirty="0">
                <a:solidFill>
                  <a:srgbClr val="7F7F7F"/>
                </a:solidFill>
                <a:latin typeface="Arial"/>
                <a:cs typeface="Arial"/>
              </a:rPr>
              <a:t> </a:t>
            </a:r>
            <a:r>
              <a:rPr sz="1225" spc="5" dirty="0">
                <a:solidFill>
                  <a:srgbClr val="7F7F7F"/>
                </a:solidFill>
                <a:latin typeface="Arial"/>
                <a:cs typeface="Arial"/>
              </a:rPr>
              <a:t>D</a:t>
            </a:r>
            <a:r>
              <a:rPr sz="1225" spc="-5" dirty="0">
                <a:solidFill>
                  <a:srgbClr val="7F7F7F"/>
                </a:solidFill>
                <a:latin typeface="Arial"/>
                <a:cs typeface="Arial"/>
              </a:rPr>
              <a:t>i</a:t>
            </a:r>
            <a:r>
              <a:rPr sz="1225" dirty="0">
                <a:solidFill>
                  <a:srgbClr val="7F7F7F"/>
                </a:solidFill>
                <a:latin typeface="Arial"/>
                <a:cs typeface="Arial"/>
              </a:rPr>
              <a:t>re</a:t>
            </a:r>
            <a:r>
              <a:rPr sz="1225" spc="5" dirty="0">
                <a:solidFill>
                  <a:srgbClr val="7F7F7F"/>
                </a:solidFill>
                <a:latin typeface="Arial"/>
                <a:cs typeface="Arial"/>
              </a:rPr>
              <a:t>ct</a:t>
            </a:r>
            <a:r>
              <a:rPr sz="1225" dirty="0">
                <a:solidFill>
                  <a:srgbClr val="7F7F7F"/>
                </a:solidFill>
                <a:latin typeface="Arial"/>
                <a:cs typeface="Arial"/>
              </a:rPr>
              <a:t>or</a:t>
            </a:r>
            <a:r>
              <a:rPr sz="1225" spc="9" dirty="0">
                <a:solidFill>
                  <a:srgbClr val="7F7F7F"/>
                </a:solidFill>
                <a:latin typeface="Arial"/>
                <a:cs typeface="Arial"/>
              </a:rPr>
              <a:t> </a:t>
            </a:r>
            <a:r>
              <a:rPr sz="1225" dirty="0">
                <a:solidFill>
                  <a:srgbClr val="7F7F7F"/>
                </a:solidFill>
                <a:latin typeface="Arial"/>
                <a:cs typeface="Arial"/>
              </a:rPr>
              <a:t>le</a:t>
            </a:r>
            <a:r>
              <a:rPr sz="1225" spc="5" dirty="0">
                <a:solidFill>
                  <a:srgbClr val="7F7F7F"/>
                </a:solidFill>
                <a:latin typeface="Arial"/>
                <a:cs typeface="Arial"/>
              </a:rPr>
              <a:t>v</a:t>
            </a:r>
            <a:r>
              <a:rPr sz="1225" dirty="0">
                <a:solidFill>
                  <a:srgbClr val="7F7F7F"/>
                </a:solidFill>
                <a:latin typeface="Arial"/>
                <a:cs typeface="Arial"/>
              </a:rPr>
              <a:t>el,</a:t>
            </a:r>
            <a:r>
              <a:rPr sz="1225" spc="14" dirty="0">
                <a:solidFill>
                  <a:srgbClr val="7F7F7F"/>
                </a:solidFill>
                <a:latin typeface="Arial"/>
                <a:cs typeface="Arial"/>
              </a:rPr>
              <a:t> </a:t>
            </a:r>
            <a:r>
              <a:rPr sz="1225" dirty="0">
                <a:solidFill>
                  <a:srgbClr val="7F7F7F"/>
                </a:solidFill>
                <a:latin typeface="Arial"/>
                <a:cs typeface="Arial"/>
              </a:rPr>
              <a:t>45</a:t>
            </a:r>
            <a:r>
              <a:rPr sz="1225" spc="9" dirty="0">
                <a:solidFill>
                  <a:srgbClr val="7F7F7F"/>
                </a:solidFill>
                <a:latin typeface="Arial"/>
                <a:cs typeface="Arial"/>
              </a:rPr>
              <a:t>% </a:t>
            </a:r>
            <a:r>
              <a:rPr sz="1225" spc="5" dirty="0">
                <a:solidFill>
                  <a:srgbClr val="7F7F7F"/>
                </a:solidFill>
                <a:latin typeface="Arial"/>
                <a:cs typeface="Arial"/>
              </a:rPr>
              <a:t>S</a:t>
            </a:r>
            <a:r>
              <a:rPr sz="1225" dirty="0">
                <a:solidFill>
                  <a:srgbClr val="7F7F7F"/>
                </a:solidFill>
                <a:latin typeface="Arial"/>
                <a:cs typeface="Arial"/>
              </a:rPr>
              <a:t>enior</a:t>
            </a:r>
            <a:r>
              <a:rPr sz="1225" spc="9" dirty="0">
                <a:solidFill>
                  <a:srgbClr val="7F7F7F"/>
                </a:solidFill>
                <a:latin typeface="Arial"/>
                <a:cs typeface="Arial"/>
              </a:rPr>
              <a:t> </a:t>
            </a:r>
            <a:r>
              <a:rPr sz="1225" spc="14" dirty="0">
                <a:solidFill>
                  <a:srgbClr val="7F7F7F"/>
                </a:solidFill>
                <a:latin typeface="Arial"/>
                <a:cs typeface="Arial"/>
              </a:rPr>
              <a:t>M</a:t>
            </a:r>
            <a:r>
              <a:rPr sz="1225" dirty="0">
                <a:solidFill>
                  <a:srgbClr val="7F7F7F"/>
                </a:solidFill>
                <a:latin typeface="Arial"/>
                <a:cs typeface="Arial"/>
              </a:rPr>
              <a:t>anager</a:t>
            </a:r>
            <a:r>
              <a:rPr sz="1225" spc="9" dirty="0">
                <a:solidFill>
                  <a:srgbClr val="7F7F7F"/>
                </a:solidFill>
                <a:latin typeface="Arial"/>
                <a:cs typeface="Arial"/>
              </a:rPr>
              <a:t> </a:t>
            </a:r>
            <a:r>
              <a:rPr sz="1225" dirty="0">
                <a:solidFill>
                  <a:srgbClr val="7F7F7F"/>
                </a:solidFill>
                <a:latin typeface="Arial"/>
                <a:cs typeface="Arial"/>
              </a:rPr>
              <a:t>le</a:t>
            </a:r>
            <a:r>
              <a:rPr sz="1225" spc="5" dirty="0">
                <a:solidFill>
                  <a:srgbClr val="7F7F7F"/>
                </a:solidFill>
                <a:latin typeface="Arial"/>
                <a:cs typeface="Arial"/>
              </a:rPr>
              <a:t>v</a:t>
            </a:r>
            <a:r>
              <a:rPr sz="1225" dirty="0">
                <a:solidFill>
                  <a:srgbClr val="7F7F7F"/>
                </a:solidFill>
                <a:latin typeface="Arial"/>
                <a:cs typeface="Arial"/>
              </a:rPr>
              <a:t>el)</a:t>
            </a:r>
            <a:endParaRPr sz="1225">
              <a:latin typeface="Arial"/>
              <a:cs typeface="Arial"/>
            </a:endParaRPr>
          </a:p>
        </p:txBody>
      </p:sp>
      <p:sp>
        <p:nvSpPr>
          <p:cNvPr id="6" name="object 6"/>
          <p:cNvSpPr/>
          <p:nvPr/>
        </p:nvSpPr>
        <p:spPr>
          <a:xfrm>
            <a:off x="2364049" y="2389524"/>
            <a:ext cx="1435570" cy="1458045"/>
          </a:xfrm>
          <a:custGeom>
            <a:avLst/>
            <a:gdLst/>
            <a:ahLst/>
            <a:cxnLst/>
            <a:rect l="l" t="t" r="r" b="b"/>
            <a:pathLst>
              <a:path w="1581785" h="1606550">
                <a:moveTo>
                  <a:pt x="790817" y="0"/>
                </a:moveTo>
                <a:lnTo>
                  <a:pt x="725957" y="2661"/>
                </a:lnTo>
                <a:lnTo>
                  <a:pt x="662542" y="10510"/>
                </a:lnTo>
                <a:lnTo>
                  <a:pt x="600774" y="23337"/>
                </a:lnTo>
                <a:lnTo>
                  <a:pt x="540858" y="40938"/>
                </a:lnTo>
                <a:lnTo>
                  <a:pt x="482995" y="63105"/>
                </a:lnTo>
                <a:lnTo>
                  <a:pt x="427391" y="89631"/>
                </a:lnTo>
                <a:lnTo>
                  <a:pt x="374248" y="120310"/>
                </a:lnTo>
                <a:lnTo>
                  <a:pt x="323771" y="154935"/>
                </a:lnTo>
                <a:lnTo>
                  <a:pt x="276162" y="193300"/>
                </a:lnTo>
                <a:lnTo>
                  <a:pt x="231625" y="235198"/>
                </a:lnTo>
                <a:lnTo>
                  <a:pt x="190364" y="280421"/>
                </a:lnTo>
                <a:lnTo>
                  <a:pt x="152582" y="328765"/>
                </a:lnTo>
                <a:lnTo>
                  <a:pt x="118482" y="380021"/>
                </a:lnTo>
                <a:lnTo>
                  <a:pt x="88269" y="433984"/>
                </a:lnTo>
                <a:lnTo>
                  <a:pt x="62146" y="490446"/>
                </a:lnTo>
                <a:lnTo>
                  <a:pt x="40316" y="549200"/>
                </a:lnTo>
                <a:lnTo>
                  <a:pt x="22983" y="610042"/>
                </a:lnTo>
                <a:lnTo>
                  <a:pt x="10350" y="672762"/>
                </a:lnTo>
                <a:lnTo>
                  <a:pt x="2621" y="737156"/>
                </a:lnTo>
                <a:lnTo>
                  <a:pt x="0" y="803015"/>
                </a:lnTo>
                <a:lnTo>
                  <a:pt x="2621" y="868875"/>
                </a:lnTo>
                <a:lnTo>
                  <a:pt x="10350" y="933269"/>
                </a:lnTo>
                <a:lnTo>
                  <a:pt x="22983" y="995990"/>
                </a:lnTo>
                <a:lnTo>
                  <a:pt x="40316" y="1056831"/>
                </a:lnTo>
                <a:lnTo>
                  <a:pt x="62146" y="1115586"/>
                </a:lnTo>
                <a:lnTo>
                  <a:pt x="88269" y="1172048"/>
                </a:lnTo>
                <a:lnTo>
                  <a:pt x="118482" y="1226011"/>
                </a:lnTo>
                <a:lnTo>
                  <a:pt x="152582" y="1277267"/>
                </a:lnTo>
                <a:lnTo>
                  <a:pt x="190364" y="1325610"/>
                </a:lnTo>
                <a:lnTo>
                  <a:pt x="231625" y="1370834"/>
                </a:lnTo>
                <a:lnTo>
                  <a:pt x="276162" y="1412732"/>
                </a:lnTo>
                <a:lnTo>
                  <a:pt x="323771" y="1451097"/>
                </a:lnTo>
                <a:lnTo>
                  <a:pt x="374248" y="1485722"/>
                </a:lnTo>
                <a:lnTo>
                  <a:pt x="427391" y="1516401"/>
                </a:lnTo>
                <a:lnTo>
                  <a:pt x="482995" y="1542928"/>
                </a:lnTo>
                <a:lnTo>
                  <a:pt x="540858" y="1565094"/>
                </a:lnTo>
                <a:lnTo>
                  <a:pt x="600774" y="1582695"/>
                </a:lnTo>
                <a:lnTo>
                  <a:pt x="662542" y="1595522"/>
                </a:lnTo>
                <a:lnTo>
                  <a:pt x="725957" y="1603371"/>
                </a:lnTo>
                <a:lnTo>
                  <a:pt x="790817" y="1606033"/>
                </a:lnTo>
                <a:lnTo>
                  <a:pt x="855676" y="1603371"/>
                </a:lnTo>
                <a:lnTo>
                  <a:pt x="919091" y="1595522"/>
                </a:lnTo>
                <a:lnTo>
                  <a:pt x="980859" y="1582695"/>
                </a:lnTo>
                <a:lnTo>
                  <a:pt x="1040776" y="1565094"/>
                </a:lnTo>
                <a:lnTo>
                  <a:pt x="1098639" y="1542928"/>
                </a:lnTo>
                <a:lnTo>
                  <a:pt x="1154243" y="1516401"/>
                </a:lnTo>
                <a:lnTo>
                  <a:pt x="1207386" y="1485722"/>
                </a:lnTo>
                <a:lnTo>
                  <a:pt x="1257863" y="1451097"/>
                </a:lnTo>
                <a:lnTo>
                  <a:pt x="1305472" y="1412732"/>
                </a:lnTo>
                <a:lnTo>
                  <a:pt x="1350009" y="1370834"/>
                </a:lnTo>
                <a:lnTo>
                  <a:pt x="1391270" y="1325610"/>
                </a:lnTo>
                <a:lnTo>
                  <a:pt x="1429052" y="1277267"/>
                </a:lnTo>
                <a:lnTo>
                  <a:pt x="1463152" y="1226011"/>
                </a:lnTo>
                <a:lnTo>
                  <a:pt x="1493365" y="1172048"/>
                </a:lnTo>
                <a:lnTo>
                  <a:pt x="1519488" y="1115586"/>
                </a:lnTo>
                <a:lnTo>
                  <a:pt x="1541318" y="1056831"/>
                </a:lnTo>
                <a:lnTo>
                  <a:pt x="1558651" y="995990"/>
                </a:lnTo>
                <a:lnTo>
                  <a:pt x="1571284" y="933269"/>
                </a:lnTo>
                <a:lnTo>
                  <a:pt x="1579013" y="868875"/>
                </a:lnTo>
                <a:lnTo>
                  <a:pt x="1581634" y="803015"/>
                </a:lnTo>
                <a:lnTo>
                  <a:pt x="1579013" y="737156"/>
                </a:lnTo>
                <a:lnTo>
                  <a:pt x="1571284" y="672762"/>
                </a:lnTo>
                <a:lnTo>
                  <a:pt x="1558651" y="610042"/>
                </a:lnTo>
                <a:lnTo>
                  <a:pt x="1541318" y="549200"/>
                </a:lnTo>
                <a:lnTo>
                  <a:pt x="1519488" y="490446"/>
                </a:lnTo>
                <a:lnTo>
                  <a:pt x="1493365" y="433984"/>
                </a:lnTo>
                <a:lnTo>
                  <a:pt x="1463152" y="380021"/>
                </a:lnTo>
                <a:lnTo>
                  <a:pt x="1429052" y="328765"/>
                </a:lnTo>
                <a:lnTo>
                  <a:pt x="1391270" y="280421"/>
                </a:lnTo>
                <a:lnTo>
                  <a:pt x="1350009" y="235198"/>
                </a:lnTo>
                <a:lnTo>
                  <a:pt x="1305472" y="193300"/>
                </a:lnTo>
                <a:lnTo>
                  <a:pt x="1257863" y="154935"/>
                </a:lnTo>
                <a:lnTo>
                  <a:pt x="1207386" y="120310"/>
                </a:lnTo>
                <a:lnTo>
                  <a:pt x="1154243" y="89631"/>
                </a:lnTo>
                <a:lnTo>
                  <a:pt x="1098639" y="63105"/>
                </a:lnTo>
                <a:lnTo>
                  <a:pt x="1040776" y="40938"/>
                </a:lnTo>
                <a:lnTo>
                  <a:pt x="980859" y="23337"/>
                </a:lnTo>
                <a:lnTo>
                  <a:pt x="919091" y="10510"/>
                </a:lnTo>
                <a:lnTo>
                  <a:pt x="855676" y="2661"/>
                </a:lnTo>
                <a:lnTo>
                  <a:pt x="790817" y="0"/>
                </a:lnTo>
                <a:close/>
              </a:path>
            </a:pathLst>
          </a:custGeom>
          <a:solidFill>
            <a:srgbClr val="02D35F"/>
          </a:solidFill>
        </p:spPr>
        <p:txBody>
          <a:bodyPr wrap="square" lIns="0" tIns="0" rIns="0" bIns="0" rtlCol="0"/>
          <a:lstStyle/>
          <a:p>
            <a:endParaRPr sz="1634"/>
          </a:p>
        </p:txBody>
      </p:sp>
      <p:sp>
        <p:nvSpPr>
          <p:cNvPr id="7" name="object 7"/>
          <p:cNvSpPr txBox="1"/>
          <p:nvPr/>
        </p:nvSpPr>
        <p:spPr>
          <a:xfrm>
            <a:off x="2648130" y="2926730"/>
            <a:ext cx="866183" cy="509820"/>
          </a:xfrm>
          <a:prstGeom prst="rect">
            <a:avLst/>
          </a:prstGeom>
        </p:spPr>
        <p:txBody>
          <a:bodyPr vert="horz" wrap="square" lIns="0" tIns="0" rIns="0" bIns="0" rtlCol="0">
            <a:spAutoFit/>
          </a:bodyPr>
          <a:lstStyle/>
          <a:p>
            <a:pPr marL="11527"/>
            <a:r>
              <a:rPr sz="3313" b="1" spc="-9" dirty="0">
                <a:solidFill>
                  <a:srgbClr val="FFFFFF"/>
                </a:solidFill>
                <a:latin typeface="Arial"/>
                <a:cs typeface="Arial"/>
              </a:rPr>
              <a:t>27%</a:t>
            </a:r>
            <a:endParaRPr sz="3313">
              <a:latin typeface="Arial"/>
              <a:cs typeface="Arial"/>
            </a:endParaRPr>
          </a:p>
        </p:txBody>
      </p:sp>
      <p:sp>
        <p:nvSpPr>
          <p:cNvPr id="8" name="object 8"/>
          <p:cNvSpPr/>
          <p:nvPr/>
        </p:nvSpPr>
        <p:spPr>
          <a:xfrm>
            <a:off x="5729364" y="1995988"/>
            <a:ext cx="2024551" cy="1851660"/>
          </a:xfrm>
          <a:custGeom>
            <a:avLst/>
            <a:gdLst/>
            <a:ahLst/>
            <a:cxnLst/>
            <a:rect l="l" t="t" r="r" b="b"/>
            <a:pathLst>
              <a:path w="2230754" h="2040254">
                <a:moveTo>
                  <a:pt x="1115339" y="0"/>
                </a:moveTo>
                <a:lnTo>
                  <a:pt x="1023864" y="3380"/>
                </a:lnTo>
                <a:lnTo>
                  <a:pt x="934425" y="13347"/>
                </a:lnTo>
                <a:lnTo>
                  <a:pt x="847310" y="29638"/>
                </a:lnTo>
                <a:lnTo>
                  <a:pt x="762805" y="51991"/>
                </a:lnTo>
                <a:lnTo>
                  <a:pt x="681198" y="80142"/>
                </a:lnTo>
                <a:lnTo>
                  <a:pt x="602776" y="113830"/>
                </a:lnTo>
                <a:lnTo>
                  <a:pt x="527825" y="152793"/>
                </a:lnTo>
                <a:lnTo>
                  <a:pt x="456634" y="196766"/>
                </a:lnTo>
                <a:lnTo>
                  <a:pt x="389488" y="245489"/>
                </a:lnTo>
                <a:lnTo>
                  <a:pt x="326675" y="298699"/>
                </a:lnTo>
                <a:lnTo>
                  <a:pt x="268481" y="356133"/>
                </a:lnTo>
                <a:lnTo>
                  <a:pt x="215195" y="417529"/>
                </a:lnTo>
                <a:lnTo>
                  <a:pt x="167103" y="482624"/>
                </a:lnTo>
                <a:lnTo>
                  <a:pt x="124492" y="551156"/>
                </a:lnTo>
                <a:lnTo>
                  <a:pt x="87648" y="622862"/>
                </a:lnTo>
                <a:lnTo>
                  <a:pt x="56860" y="697481"/>
                </a:lnTo>
                <a:lnTo>
                  <a:pt x="32414" y="774749"/>
                </a:lnTo>
                <a:lnTo>
                  <a:pt x="14597" y="854404"/>
                </a:lnTo>
                <a:lnTo>
                  <a:pt x="3697" y="936183"/>
                </a:lnTo>
                <a:lnTo>
                  <a:pt x="0" y="1019825"/>
                </a:lnTo>
                <a:lnTo>
                  <a:pt x="3697" y="1103466"/>
                </a:lnTo>
                <a:lnTo>
                  <a:pt x="14597" y="1185246"/>
                </a:lnTo>
                <a:lnTo>
                  <a:pt x="32414" y="1264900"/>
                </a:lnTo>
                <a:lnTo>
                  <a:pt x="56860" y="1342168"/>
                </a:lnTo>
                <a:lnTo>
                  <a:pt x="87648" y="1416787"/>
                </a:lnTo>
                <a:lnTo>
                  <a:pt x="124492" y="1488493"/>
                </a:lnTo>
                <a:lnTo>
                  <a:pt x="167103" y="1557025"/>
                </a:lnTo>
                <a:lnTo>
                  <a:pt x="215195" y="1622120"/>
                </a:lnTo>
                <a:lnTo>
                  <a:pt x="268481" y="1683516"/>
                </a:lnTo>
                <a:lnTo>
                  <a:pt x="326675" y="1740950"/>
                </a:lnTo>
                <a:lnTo>
                  <a:pt x="389488" y="1794160"/>
                </a:lnTo>
                <a:lnTo>
                  <a:pt x="456634" y="1842883"/>
                </a:lnTo>
                <a:lnTo>
                  <a:pt x="527825" y="1886857"/>
                </a:lnTo>
                <a:lnTo>
                  <a:pt x="602776" y="1925819"/>
                </a:lnTo>
                <a:lnTo>
                  <a:pt x="681198" y="1959507"/>
                </a:lnTo>
                <a:lnTo>
                  <a:pt x="762805" y="1987659"/>
                </a:lnTo>
                <a:lnTo>
                  <a:pt x="847310" y="2010011"/>
                </a:lnTo>
                <a:lnTo>
                  <a:pt x="934425" y="2026302"/>
                </a:lnTo>
                <a:lnTo>
                  <a:pt x="1023864" y="2036269"/>
                </a:lnTo>
                <a:lnTo>
                  <a:pt x="1115339" y="2039650"/>
                </a:lnTo>
                <a:lnTo>
                  <a:pt x="1206814" y="2036269"/>
                </a:lnTo>
                <a:lnTo>
                  <a:pt x="1296253" y="2026302"/>
                </a:lnTo>
                <a:lnTo>
                  <a:pt x="1383368" y="2010011"/>
                </a:lnTo>
                <a:lnTo>
                  <a:pt x="1467873" y="1987659"/>
                </a:lnTo>
                <a:lnTo>
                  <a:pt x="1549480" y="1959507"/>
                </a:lnTo>
                <a:lnTo>
                  <a:pt x="1627902" y="1925819"/>
                </a:lnTo>
                <a:lnTo>
                  <a:pt x="1702853" y="1886857"/>
                </a:lnTo>
                <a:lnTo>
                  <a:pt x="1774045" y="1842883"/>
                </a:lnTo>
                <a:lnTo>
                  <a:pt x="1841191" y="1794160"/>
                </a:lnTo>
                <a:lnTo>
                  <a:pt x="1904004" y="1740950"/>
                </a:lnTo>
                <a:lnTo>
                  <a:pt x="1962197" y="1683516"/>
                </a:lnTo>
                <a:lnTo>
                  <a:pt x="2015483" y="1622120"/>
                </a:lnTo>
                <a:lnTo>
                  <a:pt x="2063576" y="1557025"/>
                </a:lnTo>
                <a:lnTo>
                  <a:pt x="2106187" y="1488493"/>
                </a:lnTo>
                <a:lnTo>
                  <a:pt x="2143031" y="1416787"/>
                </a:lnTo>
                <a:lnTo>
                  <a:pt x="2173819" y="1342168"/>
                </a:lnTo>
                <a:lnTo>
                  <a:pt x="2198265" y="1264900"/>
                </a:lnTo>
                <a:lnTo>
                  <a:pt x="2216082" y="1185246"/>
                </a:lnTo>
                <a:lnTo>
                  <a:pt x="2226982" y="1103466"/>
                </a:lnTo>
                <a:lnTo>
                  <a:pt x="2230680" y="1019825"/>
                </a:lnTo>
                <a:lnTo>
                  <a:pt x="2226982" y="936183"/>
                </a:lnTo>
                <a:lnTo>
                  <a:pt x="2216082" y="854404"/>
                </a:lnTo>
                <a:lnTo>
                  <a:pt x="2198265" y="774749"/>
                </a:lnTo>
                <a:lnTo>
                  <a:pt x="2173819" y="697481"/>
                </a:lnTo>
                <a:lnTo>
                  <a:pt x="2143031" y="622862"/>
                </a:lnTo>
                <a:lnTo>
                  <a:pt x="2106187" y="551156"/>
                </a:lnTo>
                <a:lnTo>
                  <a:pt x="2063576" y="482624"/>
                </a:lnTo>
                <a:lnTo>
                  <a:pt x="2015483" y="417529"/>
                </a:lnTo>
                <a:lnTo>
                  <a:pt x="1962197" y="356133"/>
                </a:lnTo>
                <a:lnTo>
                  <a:pt x="1904004" y="298699"/>
                </a:lnTo>
                <a:lnTo>
                  <a:pt x="1841191" y="245489"/>
                </a:lnTo>
                <a:lnTo>
                  <a:pt x="1774045" y="196766"/>
                </a:lnTo>
                <a:lnTo>
                  <a:pt x="1702853" y="152793"/>
                </a:lnTo>
                <a:lnTo>
                  <a:pt x="1627902" y="113830"/>
                </a:lnTo>
                <a:lnTo>
                  <a:pt x="1549480" y="80142"/>
                </a:lnTo>
                <a:lnTo>
                  <a:pt x="1467873" y="51991"/>
                </a:lnTo>
                <a:lnTo>
                  <a:pt x="1383368" y="29638"/>
                </a:lnTo>
                <a:lnTo>
                  <a:pt x="1296253" y="13347"/>
                </a:lnTo>
                <a:lnTo>
                  <a:pt x="1206814" y="3380"/>
                </a:lnTo>
                <a:lnTo>
                  <a:pt x="1115339" y="0"/>
                </a:lnTo>
                <a:close/>
              </a:path>
            </a:pathLst>
          </a:custGeom>
          <a:solidFill>
            <a:srgbClr val="00B0F0"/>
          </a:solidFill>
        </p:spPr>
        <p:txBody>
          <a:bodyPr wrap="square" lIns="0" tIns="0" rIns="0" bIns="0" rtlCol="0"/>
          <a:lstStyle/>
          <a:p>
            <a:endParaRPr sz="1634"/>
          </a:p>
        </p:txBody>
      </p:sp>
      <p:sp>
        <p:nvSpPr>
          <p:cNvPr id="9" name="object 9"/>
          <p:cNvSpPr txBox="1"/>
          <p:nvPr/>
        </p:nvSpPr>
        <p:spPr>
          <a:xfrm>
            <a:off x="6307970" y="2726945"/>
            <a:ext cx="866183" cy="509820"/>
          </a:xfrm>
          <a:prstGeom prst="rect">
            <a:avLst/>
          </a:prstGeom>
        </p:spPr>
        <p:txBody>
          <a:bodyPr vert="horz" wrap="square" lIns="0" tIns="0" rIns="0" bIns="0" rtlCol="0">
            <a:spAutoFit/>
          </a:bodyPr>
          <a:lstStyle/>
          <a:p>
            <a:pPr marL="11527"/>
            <a:r>
              <a:rPr sz="3313" b="1" spc="-9" dirty="0">
                <a:solidFill>
                  <a:srgbClr val="FFFFFF"/>
                </a:solidFill>
                <a:latin typeface="Arial"/>
                <a:cs typeface="Arial"/>
              </a:rPr>
              <a:t>44%</a:t>
            </a:r>
            <a:endParaRPr sz="3313">
              <a:latin typeface="Arial"/>
              <a:cs typeface="Arial"/>
            </a:endParaRPr>
          </a:p>
        </p:txBody>
      </p:sp>
      <p:sp>
        <p:nvSpPr>
          <p:cNvPr id="10" name="object 10"/>
          <p:cNvSpPr txBox="1"/>
          <p:nvPr/>
        </p:nvSpPr>
        <p:spPr>
          <a:xfrm>
            <a:off x="2578054" y="4107223"/>
            <a:ext cx="1007953" cy="572657"/>
          </a:xfrm>
          <a:prstGeom prst="rect">
            <a:avLst/>
          </a:prstGeom>
        </p:spPr>
        <p:txBody>
          <a:bodyPr vert="horz" wrap="square" lIns="0" tIns="0" rIns="0" bIns="0" rtlCol="0">
            <a:spAutoFit/>
          </a:bodyPr>
          <a:lstStyle/>
          <a:p>
            <a:pPr algn="ctr">
              <a:lnSpc>
                <a:spcPct val="100000"/>
              </a:lnSpc>
            </a:pPr>
            <a:r>
              <a:rPr sz="2087" spc="-5" dirty="0">
                <a:solidFill>
                  <a:srgbClr val="0D2C40"/>
                </a:solidFill>
                <a:latin typeface="Arial"/>
                <a:cs typeface="Arial"/>
              </a:rPr>
              <a:t>R</a:t>
            </a:r>
            <a:r>
              <a:rPr sz="2087" spc="-9" dirty="0">
                <a:solidFill>
                  <a:srgbClr val="0D2C40"/>
                </a:solidFill>
                <a:latin typeface="Arial"/>
                <a:cs typeface="Arial"/>
              </a:rPr>
              <a:t>unn</a:t>
            </a:r>
            <a:r>
              <a:rPr sz="2087" dirty="0">
                <a:solidFill>
                  <a:srgbClr val="0D2C40"/>
                </a:solidFill>
                <a:latin typeface="Arial"/>
                <a:cs typeface="Arial"/>
              </a:rPr>
              <a:t>i</a:t>
            </a:r>
            <a:r>
              <a:rPr sz="2087" spc="-9" dirty="0">
                <a:solidFill>
                  <a:srgbClr val="0D2C40"/>
                </a:solidFill>
                <a:latin typeface="Arial"/>
                <a:cs typeface="Arial"/>
              </a:rPr>
              <a:t>n</a:t>
            </a:r>
            <a:r>
              <a:rPr sz="2087" dirty="0">
                <a:solidFill>
                  <a:srgbClr val="0D2C40"/>
                </a:solidFill>
                <a:latin typeface="Arial"/>
                <a:cs typeface="Arial"/>
              </a:rPr>
              <a:t>g</a:t>
            </a:r>
            <a:endParaRPr sz="2087">
              <a:latin typeface="Arial"/>
              <a:cs typeface="Arial"/>
            </a:endParaRPr>
          </a:p>
          <a:p>
            <a:pPr algn="ctr">
              <a:spcBef>
                <a:spcPts val="36"/>
              </a:spcBef>
            </a:pPr>
            <a:r>
              <a:rPr sz="1634" spc="-182" dirty="0">
                <a:solidFill>
                  <a:srgbClr val="02D35F"/>
                </a:solidFill>
                <a:latin typeface="Arial"/>
                <a:cs typeface="Arial"/>
              </a:rPr>
              <a:t>T</a:t>
            </a:r>
            <a:r>
              <a:rPr sz="1634" spc="5" dirty="0">
                <a:solidFill>
                  <a:srgbClr val="02D35F"/>
                </a:solidFill>
                <a:latin typeface="Arial"/>
                <a:cs typeface="Arial"/>
              </a:rPr>
              <a:t>oday</a:t>
            </a:r>
            <a:endParaRPr sz="1634">
              <a:latin typeface="Arial"/>
              <a:cs typeface="Arial"/>
            </a:endParaRPr>
          </a:p>
        </p:txBody>
      </p:sp>
      <p:sp>
        <p:nvSpPr>
          <p:cNvPr id="11" name="object 11"/>
          <p:cNvSpPr/>
          <p:nvPr/>
        </p:nvSpPr>
        <p:spPr>
          <a:xfrm>
            <a:off x="8510371" y="2667132"/>
            <a:ext cx="1198133" cy="1180268"/>
          </a:xfrm>
          <a:custGeom>
            <a:avLst/>
            <a:gdLst/>
            <a:ahLst/>
            <a:cxnLst/>
            <a:rect l="l" t="t" r="r" b="b"/>
            <a:pathLst>
              <a:path w="1320165" h="1300479">
                <a:moveTo>
                  <a:pt x="659888" y="0"/>
                </a:moveTo>
                <a:lnTo>
                  <a:pt x="605767" y="2154"/>
                </a:lnTo>
                <a:lnTo>
                  <a:pt x="552850" y="8508"/>
                </a:lnTo>
                <a:lnTo>
                  <a:pt x="501309" y="18892"/>
                </a:lnTo>
                <a:lnTo>
                  <a:pt x="451312" y="33141"/>
                </a:lnTo>
                <a:lnTo>
                  <a:pt x="403029" y="51086"/>
                </a:lnTo>
                <a:lnTo>
                  <a:pt x="356631" y="72560"/>
                </a:lnTo>
                <a:lnTo>
                  <a:pt x="312286" y="97396"/>
                </a:lnTo>
                <a:lnTo>
                  <a:pt x="270166" y="125426"/>
                </a:lnTo>
                <a:lnTo>
                  <a:pt x="230439" y="156484"/>
                </a:lnTo>
                <a:lnTo>
                  <a:pt x="193276" y="190402"/>
                </a:lnTo>
                <a:lnTo>
                  <a:pt x="158846" y="227013"/>
                </a:lnTo>
                <a:lnTo>
                  <a:pt x="127319" y="266149"/>
                </a:lnTo>
                <a:lnTo>
                  <a:pt x="98866" y="307643"/>
                </a:lnTo>
                <a:lnTo>
                  <a:pt x="73655" y="351328"/>
                </a:lnTo>
                <a:lnTo>
                  <a:pt x="51857" y="397036"/>
                </a:lnTo>
                <a:lnTo>
                  <a:pt x="33641" y="444600"/>
                </a:lnTo>
                <a:lnTo>
                  <a:pt x="19178" y="493854"/>
                </a:lnTo>
                <a:lnTo>
                  <a:pt x="8636" y="544629"/>
                </a:lnTo>
                <a:lnTo>
                  <a:pt x="2187" y="596758"/>
                </a:lnTo>
                <a:lnTo>
                  <a:pt x="0" y="650074"/>
                </a:lnTo>
                <a:lnTo>
                  <a:pt x="2187" y="703391"/>
                </a:lnTo>
                <a:lnTo>
                  <a:pt x="8636" y="755520"/>
                </a:lnTo>
                <a:lnTo>
                  <a:pt x="19178" y="806295"/>
                </a:lnTo>
                <a:lnTo>
                  <a:pt x="33641" y="855548"/>
                </a:lnTo>
                <a:lnTo>
                  <a:pt x="51857" y="903113"/>
                </a:lnTo>
                <a:lnTo>
                  <a:pt x="73655" y="948821"/>
                </a:lnTo>
                <a:lnTo>
                  <a:pt x="98866" y="992506"/>
                </a:lnTo>
                <a:lnTo>
                  <a:pt x="127319" y="1034000"/>
                </a:lnTo>
                <a:lnTo>
                  <a:pt x="158846" y="1073136"/>
                </a:lnTo>
                <a:lnTo>
                  <a:pt x="193276" y="1109747"/>
                </a:lnTo>
                <a:lnTo>
                  <a:pt x="230439" y="1143665"/>
                </a:lnTo>
                <a:lnTo>
                  <a:pt x="270166" y="1174723"/>
                </a:lnTo>
                <a:lnTo>
                  <a:pt x="312286" y="1202753"/>
                </a:lnTo>
                <a:lnTo>
                  <a:pt x="356631" y="1227589"/>
                </a:lnTo>
                <a:lnTo>
                  <a:pt x="403029" y="1249063"/>
                </a:lnTo>
                <a:lnTo>
                  <a:pt x="451312" y="1267008"/>
                </a:lnTo>
                <a:lnTo>
                  <a:pt x="501309" y="1281256"/>
                </a:lnTo>
                <a:lnTo>
                  <a:pt x="552850" y="1291641"/>
                </a:lnTo>
                <a:lnTo>
                  <a:pt x="605767" y="1297994"/>
                </a:lnTo>
                <a:lnTo>
                  <a:pt x="659888" y="1300149"/>
                </a:lnTo>
                <a:lnTo>
                  <a:pt x="714009" y="1297994"/>
                </a:lnTo>
                <a:lnTo>
                  <a:pt x="766925" y="1291641"/>
                </a:lnTo>
                <a:lnTo>
                  <a:pt x="818466" y="1281256"/>
                </a:lnTo>
                <a:lnTo>
                  <a:pt x="868463" y="1267008"/>
                </a:lnTo>
                <a:lnTo>
                  <a:pt x="916745" y="1249063"/>
                </a:lnTo>
                <a:lnTo>
                  <a:pt x="963144" y="1227589"/>
                </a:lnTo>
                <a:lnTo>
                  <a:pt x="1007488" y="1202753"/>
                </a:lnTo>
                <a:lnTo>
                  <a:pt x="1049608" y="1174723"/>
                </a:lnTo>
                <a:lnTo>
                  <a:pt x="1089335" y="1143665"/>
                </a:lnTo>
                <a:lnTo>
                  <a:pt x="1126498" y="1109747"/>
                </a:lnTo>
                <a:lnTo>
                  <a:pt x="1160928" y="1073136"/>
                </a:lnTo>
                <a:lnTo>
                  <a:pt x="1192455" y="1034000"/>
                </a:lnTo>
                <a:lnTo>
                  <a:pt x="1220908" y="992506"/>
                </a:lnTo>
                <a:lnTo>
                  <a:pt x="1246119" y="948821"/>
                </a:lnTo>
                <a:lnTo>
                  <a:pt x="1267917" y="903113"/>
                </a:lnTo>
                <a:lnTo>
                  <a:pt x="1286133" y="855548"/>
                </a:lnTo>
                <a:lnTo>
                  <a:pt x="1300597" y="806295"/>
                </a:lnTo>
                <a:lnTo>
                  <a:pt x="1311138" y="755520"/>
                </a:lnTo>
                <a:lnTo>
                  <a:pt x="1317587" y="703391"/>
                </a:lnTo>
                <a:lnTo>
                  <a:pt x="1319775" y="650074"/>
                </a:lnTo>
                <a:lnTo>
                  <a:pt x="1317587" y="596758"/>
                </a:lnTo>
                <a:lnTo>
                  <a:pt x="1311138" y="544629"/>
                </a:lnTo>
                <a:lnTo>
                  <a:pt x="1300597" y="493854"/>
                </a:lnTo>
                <a:lnTo>
                  <a:pt x="1286133" y="444600"/>
                </a:lnTo>
                <a:lnTo>
                  <a:pt x="1267917" y="397036"/>
                </a:lnTo>
                <a:lnTo>
                  <a:pt x="1246119" y="351328"/>
                </a:lnTo>
                <a:lnTo>
                  <a:pt x="1220908" y="307643"/>
                </a:lnTo>
                <a:lnTo>
                  <a:pt x="1192455" y="266149"/>
                </a:lnTo>
                <a:lnTo>
                  <a:pt x="1160928" y="227013"/>
                </a:lnTo>
                <a:lnTo>
                  <a:pt x="1126498" y="190402"/>
                </a:lnTo>
                <a:lnTo>
                  <a:pt x="1089335" y="156484"/>
                </a:lnTo>
                <a:lnTo>
                  <a:pt x="1049608" y="125426"/>
                </a:lnTo>
                <a:lnTo>
                  <a:pt x="1007488" y="97396"/>
                </a:lnTo>
                <a:lnTo>
                  <a:pt x="963144" y="72560"/>
                </a:lnTo>
                <a:lnTo>
                  <a:pt x="916745" y="51086"/>
                </a:lnTo>
                <a:lnTo>
                  <a:pt x="868463" y="33141"/>
                </a:lnTo>
                <a:lnTo>
                  <a:pt x="818466" y="18892"/>
                </a:lnTo>
                <a:lnTo>
                  <a:pt x="766925" y="8508"/>
                </a:lnTo>
                <a:lnTo>
                  <a:pt x="714009" y="2154"/>
                </a:lnTo>
                <a:lnTo>
                  <a:pt x="659888" y="0"/>
                </a:lnTo>
                <a:close/>
              </a:path>
            </a:pathLst>
          </a:custGeom>
          <a:solidFill>
            <a:srgbClr val="FD9A2B"/>
          </a:solidFill>
        </p:spPr>
        <p:txBody>
          <a:bodyPr wrap="square" lIns="0" tIns="0" rIns="0" bIns="0" rtlCol="0"/>
          <a:lstStyle/>
          <a:p>
            <a:endParaRPr sz="1634"/>
          </a:p>
        </p:txBody>
      </p:sp>
      <p:sp>
        <p:nvSpPr>
          <p:cNvPr id="12" name="object 12"/>
          <p:cNvSpPr txBox="1"/>
          <p:nvPr/>
        </p:nvSpPr>
        <p:spPr>
          <a:xfrm>
            <a:off x="8675626" y="3065043"/>
            <a:ext cx="866183" cy="509820"/>
          </a:xfrm>
          <a:prstGeom prst="rect">
            <a:avLst/>
          </a:prstGeom>
        </p:spPr>
        <p:txBody>
          <a:bodyPr vert="horz" wrap="square" lIns="0" tIns="0" rIns="0" bIns="0" rtlCol="0">
            <a:spAutoFit/>
          </a:bodyPr>
          <a:lstStyle/>
          <a:p>
            <a:pPr marL="11527"/>
            <a:r>
              <a:rPr sz="3313" b="1" spc="-9" dirty="0">
                <a:solidFill>
                  <a:srgbClr val="FFFFFF"/>
                </a:solidFill>
                <a:latin typeface="Arial"/>
                <a:cs typeface="Arial"/>
              </a:rPr>
              <a:t>17%</a:t>
            </a:r>
            <a:endParaRPr sz="3313">
              <a:latin typeface="Arial"/>
              <a:cs typeface="Arial"/>
            </a:endParaRPr>
          </a:p>
        </p:txBody>
      </p:sp>
      <p:sp>
        <p:nvSpPr>
          <p:cNvPr id="13" name="object 13"/>
          <p:cNvSpPr txBox="1"/>
          <p:nvPr/>
        </p:nvSpPr>
        <p:spPr>
          <a:xfrm>
            <a:off x="8152109" y="4107223"/>
            <a:ext cx="1915053" cy="572657"/>
          </a:xfrm>
          <a:prstGeom prst="rect">
            <a:avLst/>
          </a:prstGeom>
        </p:spPr>
        <p:txBody>
          <a:bodyPr vert="horz" wrap="square" lIns="0" tIns="0" rIns="0" bIns="0" rtlCol="0">
            <a:spAutoFit/>
          </a:bodyPr>
          <a:lstStyle/>
          <a:p>
            <a:pPr marL="17866"/>
            <a:r>
              <a:rPr sz="2087" spc="-5" dirty="0">
                <a:solidFill>
                  <a:srgbClr val="0D2C40"/>
                </a:solidFill>
                <a:latin typeface="Arial"/>
                <a:cs typeface="Arial"/>
              </a:rPr>
              <a:t>P</a:t>
            </a:r>
            <a:r>
              <a:rPr sz="2087" dirty="0">
                <a:solidFill>
                  <a:srgbClr val="0D2C40"/>
                </a:solidFill>
                <a:latin typeface="Arial"/>
                <a:cs typeface="Arial"/>
              </a:rPr>
              <a:t>l</a:t>
            </a:r>
            <a:r>
              <a:rPr sz="2087" spc="-9" dirty="0">
                <a:solidFill>
                  <a:srgbClr val="0D2C40"/>
                </a:solidFill>
                <a:latin typeface="Arial"/>
                <a:cs typeface="Arial"/>
              </a:rPr>
              <a:t>ann</a:t>
            </a:r>
            <a:r>
              <a:rPr sz="2087" dirty="0">
                <a:solidFill>
                  <a:srgbClr val="0D2C40"/>
                </a:solidFill>
                <a:latin typeface="Arial"/>
                <a:cs typeface="Arial"/>
              </a:rPr>
              <a:t>i</a:t>
            </a:r>
            <a:r>
              <a:rPr sz="2087" spc="-9" dirty="0">
                <a:solidFill>
                  <a:srgbClr val="0D2C40"/>
                </a:solidFill>
                <a:latin typeface="Arial"/>
                <a:cs typeface="Arial"/>
              </a:rPr>
              <a:t>n</a:t>
            </a:r>
            <a:r>
              <a:rPr sz="2087" dirty="0">
                <a:solidFill>
                  <a:srgbClr val="0D2C40"/>
                </a:solidFill>
                <a:latin typeface="Arial"/>
                <a:cs typeface="Arial"/>
              </a:rPr>
              <a:t>g</a:t>
            </a:r>
            <a:r>
              <a:rPr sz="2087" spc="-18" dirty="0">
                <a:solidFill>
                  <a:srgbClr val="0D2C40"/>
                </a:solidFill>
                <a:latin typeface="Arial"/>
                <a:cs typeface="Arial"/>
              </a:rPr>
              <a:t> t</a:t>
            </a:r>
            <a:r>
              <a:rPr sz="2087" dirty="0">
                <a:solidFill>
                  <a:srgbClr val="0D2C40"/>
                </a:solidFill>
                <a:latin typeface="Arial"/>
                <a:cs typeface="Arial"/>
              </a:rPr>
              <a:t>o</a:t>
            </a:r>
            <a:r>
              <a:rPr sz="2087" spc="-18" dirty="0">
                <a:solidFill>
                  <a:srgbClr val="0D2C40"/>
                </a:solidFill>
                <a:latin typeface="Arial"/>
                <a:cs typeface="Arial"/>
              </a:rPr>
              <a:t> </a:t>
            </a:r>
            <a:r>
              <a:rPr sz="2087" spc="-5" dirty="0">
                <a:solidFill>
                  <a:srgbClr val="0D2C40"/>
                </a:solidFill>
                <a:latin typeface="Arial"/>
                <a:cs typeface="Arial"/>
              </a:rPr>
              <a:t>R</a:t>
            </a:r>
            <a:r>
              <a:rPr sz="2087" spc="-9" dirty="0">
                <a:solidFill>
                  <a:srgbClr val="0D2C40"/>
                </a:solidFill>
                <a:latin typeface="Arial"/>
                <a:cs typeface="Arial"/>
              </a:rPr>
              <a:t>u</a:t>
            </a:r>
            <a:r>
              <a:rPr sz="2087" dirty="0">
                <a:solidFill>
                  <a:srgbClr val="0D2C40"/>
                </a:solidFill>
                <a:latin typeface="Arial"/>
                <a:cs typeface="Arial"/>
              </a:rPr>
              <a:t>n</a:t>
            </a:r>
            <a:endParaRPr sz="2087">
              <a:latin typeface="Arial"/>
              <a:cs typeface="Arial"/>
            </a:endParaRPr>
          </a:p>
          <a:p>
            <a:pPr marL="11527">
              <a:spcBef>
                <a:spcPts val="36"/>
              </a:spcBef>
            </a:pPr>
            <a:r>
              <a:rPr sz="1634" spc="14" dirty="0">
                <a:solidFill>
                  <a:srgbClr val="02D35F"/>
                </a:solidFill>
                <a:latin typeface="Arial"/>
                <a:cs typeface="Arial"/>
              </a:rPr>
              <a:t>W</a:t>
            </a:r>
            <a:r>
              <a:rPr sz="1634" spc="-9" dirty="0">
                <a:solidFill>
                  <a:srgbClr val="02D35F"/>
                </a:solidFill>
                <a:latin typeface="Arial"/>
                <a:cs typeface="Arial"/>
              </a:rPr>
              <a:t>i</a:t>
            </a:r>
            <a:r>
              <a:rPr sz="1634" spc="9" dirty="0">
                <a:solidFill>
                  <a:srgbClr val="02D35F"/>
                </a:solidFill>
                <a:latin typeface="Arial"/>
                <a:cs typeface="Arial"/>
              </a:rPr>
              <a:t>t</a:t>
            </a:r>
            <a:r>
              <a:rPr sz="1634" spc="5" dirty="0">
                <a:solidFill>
                  <a:srgbClr val="02D35F"/>
                </a:solidFill>
                <a:latin typeface="Arial"/>
                <a:cs typeface="Arial"/>
              </a:rPr>
              <a:t>h</a:t>
            </a:r>
            <a:r>
              <a:rPr sz="1634" spc="-9" dirty="0">
                <a:solidFill>
                  <a:srgbClr val="02D35F"/>
                </a:solidFill>
                <a:latin typeface="Arial"/>
                <a:cs typeface="Arial"/>
              </a:rPr>
              <a:t>i</a:t>
            </a:r>
            <a:r>
              <a:rPr sz="1634" spc="9" dirty="0">
                <a:solidFill>
                  <a:srgbClr val="02D35F"/>
                </a:solidFill>
                <a:latin typeface="Arial"/>
                <a:cs typeface="Arial"/>
              </a:rPr>
              <a:t>n 2 </a:t>
            </a:r>
            <a:r>
              <a:rPr sz="1634" dirty="0">
                <a:solidFill>
                  <a:srgbClr val="02D35F"/>
                </a:solidFill>
                <a:latin typeface="Arial"/>
                <a:cs typeface="Arial"/>
              </a:rPr>
              <a:t>y</a:t>
            </a:r>
            <a:r>
              <a:rPr sz="1634" spc="5" dirty="0">
                <a:solidFill>
                  <a:srgbClr val="02D35F"/>
                </a:solidFill>
                <a:latin typeface="Arial"/>
                <a:cs typeface="Arial"/>
              </a:rPr>
              <a:t>rs</a:t>
            </a:r>
            <a:r>
              <a:rPr sz="1634" spc="9" dirty="0">
                <a:solidFill>
                  <a:srgbClr val="02D35F"/>
                </a:solidFill>
                <a:latin typeface="Arial"/>
                <a:cs typeface="Arial"/>
              </a:rPr>
              <a:t> </a:t>
            </a:r>
            <a:r>
              <a:rPr sz="1634" spc="5" dirty="0">
                <a:solidFill>
                  <a:srgbClr val="02D35F"/>
                </a:solidFill>
                <a:latin typeface="Arial"/>
                <a:cs typeface="Arial"/>
              </a:rPr>
              <a:t>or</a:t>
            </a:r>
            <a:r>
              <a:rPr sz="1634" spc="18" dirty="0">
                <a:solidFill>
                  <a:srgbClr val="02D35F"/>
                </a:solidFill>
                <a:latin typeface="Arial"/>
                <a:cs typeface="Arial"/>
              </a:rPr>
              <a:t> </a:t>
            </a:r>
            <a:r>
              <a:rPr sz="1634" spc="14" dirty="0">
                <a:solidFill>
                  <a:srgbClr val="02D35F"/>
                </a:solidFill>
                <a:latin typeface="Arial"/>
                <a:cs typeface="Arial"/>
              </a:rPr>
              <a:t>m</a:t>
            </a:r>
            <a:r>
              <a:rPr sz="1634" spc="5" dirty="0">
                <a:solidFill>
                  <a:srgbClr val="02D35F"/>
                </a:solidFill>
                <a:latin typeface="Arial"/>
                <a:cs typeface="Arial"/>
              </a:rPr>
              <a:t>o</a:t>
            </a:r>
            <a:r>
              <a:rPr sz="1634" spc="9" dirty="0">
                <a:solidFill>
                  <a:srgbClr val="02D35F"/>
                </a:solidFill>
                <a:latin typeface="Arial"/>
                <a:cs typeface="Arial"/>
              </a:rPr>
              <a:t>re</a:t>
            </a:r>
            <a:endParaRPr sz="1634">
              <a:latin typeface="Arial"/>
              <a:cs typeface="Arial"/>
            </a:endParaRPr>
          </a:p>
        </p:txBody>
      </p:sp>
      <p:sp>
        <p:nvSpPr>
          <p:cNvPr id="14" name="object 14"/>
          <p:cNvSpPr txBox="1"/>
          <p:nvPr/>
        </p:nvSpPr>
        <p:spPr>
          <a:xfrm>
            <a:off x="5797572" y="4107223"/>
            <a:ext cx="1901798" cy="572657"/>
          </a:xfrm>
          <a:prstGeom prst="rect">
            <a:avLst/>
          </a:prstGeom>
        </p:spPr>
        <p:txBody>
          <a:bodyPr vert="horz" wrap="square" lIns="0" tIns="0" rIns="0" bIns="0" rtlCol="0">
            <a:spAutoFit/>
          </a:bodyPr>
          <a:lstStyle/>
          <a:p>
            <a:pPr algn="ctr">
              <a:lnSpc>
                <a:spcPct val="100000"/>
              </a:lnSpc>
            </a:pPr>
            <a:r>
              <a:rPr sz="2087" spc="-5" dirty="0">
                <a:solidFill>
                  <a:srgbClr val="0D2C40"/>
                </a:solidFill>
                <a:latin typeface="Arial"/>
                <a:cs typeface="Arial"/>
              </a:rPr>
              <a:t>P</a:t>
            </a:r>
            <a:r>
              <a:rPr sz="2087" dirty="0">
                <a:solidFill>
                  <a:srgbClr val="0D2C40"/>
                </a:solidFill>
                <a:latin typeface="Arial"/>
                <a:cs typeface="Arial"/>
              </a:rPr>
              <a:t>l</a:t>
            </a:r>
            <a:r>
              <a:rPr sz="2087" spc="-9" dirty="0">
                <a:solidFill>
                  <a:srgbClr val="0D2C40"/>
                </a:solidFill>
                <a:latin typeface="Arial"/>
                <a:cs typeface="Arial"/>
              </a:rPr>
              <a:t>ann</a:t>
            </a:r>
            <a:r>
              <a:rPr sz="2087" dirty="0">
                <a:solidFill>
                  <a:srgbClr val="0D2C40"/>
                </a:solidFill>
                <a:latin typeface="Arial"/>
                <a:cs typeface="Arial"/>
              </a:rPr>
              <a:t>i</a:t>
            </a:r>
            <a:r>
              <a:rPr sz="2087" spc="-9" dirty="0">
                <a:solidFill>
                  <a:srgbClr val="0D2C40"/>
                </a:solidFill>
                <a:latin typeface="Arial"/>
                <a:cs typeface="Arial"/>
              </a:rPr>
              <a:t>n</a:t>
            </a:r>
            <a:r>
              <a:rPr sz="2087" dirty="0">
                <a:solidFill>
                  <a:srgbClr val="0D2C40"/>
                </a:solidFill>
                <a:latin typeface="Arial"/>
                <a:cs typeface="Arial"/>
              </a:rPr>
              <a:t>g</a:t>
            </a:r>
            <a:r>
              <a:rPr sz="2087" spc="-18" dirty="0">
                <a:solidFill>
                  <a:srgbClr val="0D2C40"/>
                </a:solidFill>
                <a:latin typeface="Arial"/>
                <a:cs typeface="Arial"/>
              </a:rPr>
              <a:t> t</a:t>
            </a:r>
            <a:r>
              <a:rPr sz="2087" dirty="0">
                <a:solidFill>
                  <a:srgbClr val="0D2C40"/>
                </a:solidFill>
                <a:latin typeface="Arial"/>
                <a:cs typeface="Arial"/>
              </a:rPr>
              <a:t>o</a:t>
            </a:r>
            <a:r>
              <a:rPr sz="2087" spc="-18" dirty="0">
                <a:solidFill>
                  <a:srgbClr val="0D2C40"/>
                </a:solidFill>
                <a:latin typeface="Arial"/>
                <a:cs typeface="Arial"/>
              </a:rPr>
              <a:t> </a:t>
            </a:r>
            <a:r>
              <a:rPr sz="2087" spc="-5" dirty="0">
                <a:solidFill>
                  <a:srgbClr val="0D2C40"/>
                </a:solidFill>
                <a:latin typeface="Arial"/>
                <a:cs typeface="Arial"/>
              </a:rPr>
              <a:t>R</a:t>
            </a:r>
            <a:r>
              <a:rPr sz="2087" spc="-9" dirty="0">
                <a:solidFill>
                  <a:srgbClr val="0D2C40"/>
                </a:solidFill>
                <a:latin typeface="Arial"/>
                <a:cs typeface="Arial"/>
              </a:rPr>
              <a:t>u</a:t>
            </a:r>
            <a:r>
              <a:rPr sz="2087" dirty="0">
                <a:solidFill>
                  <a:srgbClr val="0D2C40"/>
                </a:solidFill>
                <a:latin typeface="Arial"/>
                <a:cs typeface="Arial"/>
              </a:rPr>
              <a:t>n</a:t>
            </a:r>
            <a:endParaRPr sz="2087">
              <a:latin typeface="Arial"/>
              <a:cs typeface="Arial"/>
            </a:endParaRPr>
          </a:p>
          <a:p>
            <a:pPr algn="ctr">
              <a:spcBef>
                <a:spcPts val="36"/>
              </a:spcBef>
            </a:pPr>
            <a:r>
              <a:rPr sz="1634" spc="14" dirty="0">
                <a:solidFill>
                  <a:srgbClr val="02D35F"/>
                </a:solidFill>
                <a:latin typeface="Arial"/>
                <a:cs typeface="Arial"/>
              </a:rPr>
              <a:t>W</a:t>
            </a:r>
            <a:r>
              <a:rPr sz="1634" spc="-9" dirty="0">
                <a:solidFill>
                  <a:srgbClr val="02D35F"/>
                </a:solidFill>
                <a:latin typeface="Arial"/>
                <a:cs typeface="Arial"/>
              </a:rPr>
              <a:t>i</a:t>
            </a:r>
            <a:r>
              <a:rPr sz="1634" spc="9" dirty="0">
                <a:solidFill>
                  <a:srgbClr val="02D35F"/>
                </a:solidFill>
                <a:latin typeface="Arial"/>
                <a:cs typeface="Arial"/>
              </a:rPr>
              <a:t>t</a:t>
            </a:r>
            <a:r>
              <a:rPr sz="1634" spc="5" dirty="0">
                <a:solidFill>
                  <a:srgbClr val="02D35F"/>
                </a:solidFill>
                <a:latin typeface="Arial"/>
                <a:cs typeface="Arial"/>
              </a:rPr>
              <a:t>h</a:t>
            </a:r>
            <a:r>
              <a:rPr sz="1634" spc="-9" dirty="0">
                <a:solidFill>
                  <a:srgbClr val="02D35F"/>
                </a:solidFill>
                <a:latin typeface="Arial"/>
                <a:cs typeface="Arial"/>
              </a:rPr>
              <a:t>i</a:t>
            </a:r>
            <a:r>
              <a:rPr sz="1634" spc="9" dirty="0">
                <a:solidFill>
                  <a:srgbClr val="02D35F"/>
                </a:solidFill>
                <a:latin typeface="Arial"/>
                <a:cs typeface="Arial"/>
              </a:rPr>
              <a:t>n 1 </a:t>
            </a:r>
            <a:r>
              <a:rPr sz="1634" dirty="0">
                <a:solidFill>
                  <a:srgbClr val="02D35F"/>
                </a:solidFill>
                <a:latin typeface="Arial"/>
                <a:cs typeface="Arial"/>
              </a:rPr>
              <a:t>yea</a:t>
            </a:r>
            <a:r>
              <a:rPr sz="1634" spc="5" dirty="0">
                <a:solidFill>
                  <a:srgbClr val="02D35F"/>
                </a:solidFill>
                <a:latin typeface="Arial"/>
                <a:cs typeface="Arial"/>
              </a:rPr>
              <a:t>r</a:t>
            </a:r>
            <a:endParaRPr sz="1634">
              <a:latin typeface="Arial"/>
              <a:cs typeface="Arial"/>
            </a:endParaRPr>
          </a:p>
        </p:txBody>
      </p:sp>
      <p:sp>
        <p:nvSpPr>
          <p:cNvPr id="15" name="object 15"/>
          <p:cNvSpPr/>
          <p:nvPr/>
        </p:nvSpPr>
        <p:spPr>
          <a:xfrm>
            <a:off x="4748052" y="2082581"/>
            <a:ext cx="0" cy="2071808"/>
          </a:xfrm>
          <a:custGeom>
            <a:avLst/>
            <a:gdLst/>
            <a:ahLst/>
            <a:cxnLst/>
            <a:rect l="l" t="t" r="r" b="b"/>
            <a:pathLst>
              <a:path h="2282825">
                <a:moveTo>
                  <a:pt x="0" y="0"/>
                </a:moveTo>
                <a:lnTo>
                  <a:pt x="1" y="2282442"/>
                </a:lnTo>
              </a:path>
            </a:pathLst>
          </a:custGeom>
          <a:ln w="7267">
            <a:solidFill>
              <a:srgbClr val="02D35F"/>
            </a:solidFill>
          </a:ln>
        </p:spPr>
        <p:txBody>
          <a:bodyPr wrap="square" lIns="0" tIns="0" rIns="0" bIns="0" rtlCol="0"/>
          <a:lstStyle/>
          <a:p>
            <a:endParaRPr sz="1634"/>
          </a:p>
        </p:txBody>
      </p:sp>
      <p:sp>
        <p:nvSpPr>
          <p:cNvPr id="16" name="Title 15"/>
          <p:cNvSpPr>
            <a:spLocks noGrp="1"/>
          </p:cNvSpPr>
          <p:nvPr>
            <p:ph type="title"/>
          </p:nvPr>
        </p:nvSpPr>
        <p:spPr/>
        <p:txBody>
          <a:bodyPr/>
          <a:lstStyle/>
          <a:p>
            <a:r>
              <a:rPr lang="en-US" dirty="0" smtClean="0"/>
              <a:t>Enterprises Want Container Workloads in Production</a:t>
            </a:r>
            <a:endParaRPr lang="en-GB" dirty="0"/>
          </a:p>
        </p:txBody>
      </p:sp>
    </p:spTree>
    <p:extLst>
      <p:ext uri="{BB962C8B-B14F-4D97-AF65-F5344CB8AC3E}">
        <p14:creationId xmlns:p14="http://schemas.microsoft.com/office/powerpoint/2010/main" val="27618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53983" y="1809590"/>
            <a:ext cx="7999079" cy="3865068"/>
          </a:xfrm>
          <a:prstGeom prst="rect">
            <a:avLst/>
          </a:prstGeom>
          <a:blipFill>
            <a:blip r:embed="rId3" cstate="print"/>
            <a:stretch>
              <a:fillRect/>
            </a:stretch>
          </a:blipFill>
        </p:spPr>
        <p:txBody>
          <a:bodyPr wrap="square" lIns="0" tIns="0" rIns="0" bIns="0" rtlCol="0"/>
          <a:lstStyle/>
          <a:p>
            <a:endParaRPr sz="1634"/>
          </a:p>
        </p:txBody>
      </p:sp>
      <p:sp>
        <p:nvSpPr>
          <p:cNvPr id="5" name="Title 4"/>
          <p:cNvSpPr>
            <a:spLocks noGrp="1"/>
          </p:cNvSpPr>
          <p:nvPr>
            <p:ph type="title"/>
          </p:nvPr>
        </p:nvSpPr>
        <p:spPr>
          <a:xfrm>
            <a:off x="609600" y="550428"/>
            <a:ext cx="10969943" cy="852364"/>
          </a:xfrm>
        </p:spPr>
        <p:txBody>
          <a:bodyPr/>
          <a:lstStyle/>
          <a:p>
            <a:r>
              <a:rPr lang="en-US" dirty="0" smtClean="0"/>
              <a:t>Changing Business Demands are Transforming IT</a:t>
            </a:r>
            <a:endParaRPr lang="en-GB" dirty="0"/>
          </a:p>
        </p:txBody>
      </p:sp>
      <p:sp>
        <p:nvSpPr>
          <p:cNvPr id="7" name="Rectangle 6"/>
          <p:cNvSpPr/>
          <p:nvPr/>
        </p:nvSpPr>
        <p:spPr bwMode="ltGray">
          <a:xfrm>
            <a:off x="10671016" y="1905000"/>
            <a:ext cx="1063784" cy="685800"/>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smtClean="0"/>
              <a:t>On HPE Synergy</a:t>
            </a:r>
            <a:endParaRPr lang="en-GB" dirty="0" err="1" smtClean="0"/>
          </a:p>
        </p:txBody>
      </p:sp>
      <p:sp>
        <p:nvSpPr>
          <p:cNvPr id="8" name="Right Arrow 7"/>
          <p:cNvSpPr/>
          <p:nvPr/>
        </p:nvSpPr>
        <p:spPr bwMode="ltGray">
          <a:xfrm>
            <a:off x="10253062" y="2247900"/>
            <a:ext cx="262538" cy="45719"/>
          </a:xfrm>
          <a:prstGeom prst="right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smtClean="0"/>
          </a:p>
        </p:txBody>
      </p:sp>
    </p:spTree>
    <p:extLst>
      <p:ext uri="{BB962C8B-B14F-4D97-AF65-F5344CB8AC3E}">
        <p14:creationId xmlns:p14="http://schemas.microsoft.com/office/powerpoint/2010/main" val="292806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4"/>
          <p:cNvSpPr txBox="1">
            <a:spLocks/>
          </p:cNvSpPr>
          <p:nvPr/>
        </p:nvSpPr>
        <p:spPr>
          <a:xfrm>
            <a:off x="495594" y="291063"/>
            <a:ext cx="10969943" cy="3810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400" kern="1200" baseline="0">
                <a:solidFill>
                  <a:schemeClr val="tx1"/>
                </a:solidFill>
                <a:latin typeface="MetricHPE" panose="020B0503030202060203" pitchFamily="34" charset="0"/>
                <a:ea typeface="+mn-ea"/>
                <a:cs typeface="+mn-cs"/>
              </a:defRPr>
            </a:lvl1pPr>
            <a:lvl2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2pPr>
            <a:lvl3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3pPr>
            <a:lvl4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4pPr>
            <a:lvl5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etricHPE" panose="020B0503030202060203" pitchFamily="34" charset="0"/>
                <a:ea typeface="+mn-ea"/>
                <a:cs typeface="+mn-cs"/>
              </a:defRPr>
            </a:lvl5pPr>
            <a:lvl6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Arial" panose="020B0604020202020204" pitchFamily="34" charset="0"/>
              <a:buNone/>
              <a:defRPr sz="2400" kern="1200">
                <a:solidFill>
                  <a:schemeClr val="tx1"/>
                </a:solidFill>
                <a:latin typeface="+mn-lt"/>
                <a:ea typeface="+mn-ea"/>
                <a:cs typeface="+mn-cs"/>
              </a:defRPr>
            </a:lvl9pPr>
          </a:lstStyle>
          <a:p>
            <a:endParaRPr lang="en-US" sz="2800" b="1" dirty="0">
              <a:solidFill>
                <a:schemeClr val="dk1"/>
              </a:solidFill>
              <a:latin typeface="Arial"/>
              <a:ea typeface="Arial"/>
              <a:cs typeface="Arial"/>
            </a:endParaRPr>
          </a:p>
        </p:txBody>
      </p:sp>
      <p:sp>
        <p:nvSpPr>
          <p:cNvPr id="15" name="Title 14"/>
          <p:cNvSpPr>
            <a:spLocks noGrp="1"/>
          </p:cNvSpPr>
          <p:nvPr>
            <p:ph type="title"/>
          </p:nvPr>
        </p:nvSpPr>
        <p:spPr/>
        <p:txBody>
          <a:bodyPr/>
          <a:lstStyle/>
          <a:p>
            <a:r>
              <a:rPr lang="en-US" dirty="0" smtClean="0"/>
              <a:t>Change in Apps Development and Deployment</a:t>
            </a:r>
            <a:endParaRPr lang="en-GB" dirty="0"/>
          </a:p>
        </p:txBody>
      </p:sp>
      <p:sp>
        <p:nvSpPr>
          <p:cNvPr id="2" name="Content Placeholder 1"/>
          <p:cNvSpPr>
            <a:spLocks noGrp="1"/>
          </p:cNvSpPr>
          <p:nvPr>
            <p:ph type="body" sz="quarter" idx="13"/>
          </p:nvPr>
        </p:nvSpPr>
        <p:spPr/>
        <p:txBody>
          <a:bodyPr/>
          <a:lstStyle/>
          <a:p>
            <a:pPr marL="0" indent="0">
              <a:buNone/>
            </a:pPr>
            <a:endParaRPr lang="en-US" dirty="0"/>
          </a:p>
          <a:p>
            <a:endParaRPr lang="en-US" dirty="0"/>
          </a:p>
        </p:txBody>
      </p:sp>
      <p:sp>
        <p:nvSpPr>
          <p:cNvPr id="4" name="Rectangle 3"/>
          <p:cNvSpPr/>
          <p:nvPr/>
        </p:nvSpPr>
        <p:spPr bwMode="ltGray">
          <a:xfrm>
            <a:off x="762000" y="1524000"/>
            <a:ext cx="7239000" cy="381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p>
        </p:txBody>
      </p:sp>
      <p:sp>
        <p:nvSpPr>
          <p:cNvPr id="6" name="Rectangle 5"/>
          <p:cNvSpPr/>
          <p:nvPr/>
        </p:nvSpPr>
        <p:spPr bwMode="ltGray">
          <a:xfrm>
            <a:off x="2895600" y="2298959"/>
            <a:ext cx="2743200" cy="495300"/>
          </a:xfrm>
          <a:prstGeom prst="rect">
            <a:avLst/>
          </a:prstGeom>
          <a:solidFill>
            <a:schemeClr val="tx1">
              <a:lumMod val="65000"/>
              <a:lumOff val="3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pPr>
            <a:r>
              <a:rPr lang="en-US" sz="2000" dirty="0">
                <a:solidFill>
                  <a:schemeClr val="bg1"/>
                </a:solidFill>
              </a:rPr>
              <a:t>Containers</a:t>
            </a:r>
            <a:endParaRPr lang="en-GB" sz="2000" dirty="0" err="1">
              <a:solidFill>
                <a:schemeClr val="bg1"/>
              </a:solidFill>
            </a:endParaRPr>
          </a:p>
        </p:txBody>
      </p:sp>
      <p:sp>
        <p:nvSpPr>
          <p:cNvPr id="9" name="Rectangle 8"/>
          <p:cNvSpPr/>
          <p:nvPr/>
        </p:nvSpPr>
        <p:spPr bwMode="ltGray">
          <a:xfrm>
            <a:off x="1104900" y="3065172"/>
            <a:ext cx="2743200" cy="495300"/>
          </a:xfrm>
          <a:prstGeom prst="rect">
            <a:avLst/>
          </a:prstGeom>
          <a:solidFill>
            <a:schemeClr val="tx1">
              <a:lumMod val="65000"/>
              <a:lumOff val="3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solidFill>
                  <a:schemeClr val="bg1"/>
                </a:solidFill>
              </a:rPr>
              <a:t>Cloud Native Apps</a:t>
            </a:r>
            <a:endParaRPr lang="en-GB" sz="2000" dirty="0" err="1">
              <a:solidFill>
                <a:schemeClr val="bg1"/>
              </a:solidFill>
            </a:endParaRPr>
          </a:p>
        </p:txBody>
      </p:sp>
      <p:sp>
        <p:nvSpPr>
          <p:cNvPr id="8" name="Rectangle 7"/>
          <p:cNvSpPr/>
          <p:nvPr/>
        </p:nvSpPr>
        <p:spPr bwMode="ltGray">
          <a:xfrm>
            <a:off x="7239000" y="1447800"/>
            <a:ext cx="3581400" cy="38100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US" b="1" dirty="0">
                <a:solidFill>
                  <a:schemeClr val="tx1"/>
                </a:solidFill>
              </a:rPr>
              <a:t>Cloud based services and products</a:t>
            </a:r>
          </a:p>
          <a:p>
            <a:pPr marL="285750" indent="-285750">
              <a:lnSpc>
                <a:spcPct val="90000"/>
              </a:lnSpc>
              <a:buFont typeface="Arial" panose="020B0604020202020204" pitchFamily="34" charset="0"/>
              <a:buChar char="•"/>
            </a:pPr>
            <a:r>
              <a:rPr lang="en-US" dirty="0">
                <a:solidFill>
                  <a:schemeClr val="tx1"/>
                </a:solidFill>
              </a:rPr>
              <a:t>Google container service</a:t>
            </a:r>
          </a:p>
          <a:p>
            <a:pPr marL="285750" indent="-285750">
              <a:lnSpc>
                <a:spcPct val="90000"/>
              </a:lnSpc>
              <a:buFont typeface="Arial" panose="020B0604020202020204" pitchFamily="34" charset="0"/>
              <a:buChar char="•"/>
            </a:pPr>
            <a:r>
              <a:rPr lang="en-US" dirty="0">
                <a:solidFill>
                  <a:schemeClr val="tx1"/>
                </a:solidFill>
              </a:rPr>
              <a:t>AWS container service</a:t>
            </a:r>
          </a:p>
          <a:p>
            <a:pPr marL="285750" indent="-285750">
              <a:lnSpc>
                <a:spcPct val="90000"/>
              </a:lnSpc>
              <a:buFont typeface="Arial" panose="020B0604020202020204" pitchFamily="34" charset="0"/>
              <a:buChar char="•"/>
            </a:pPr>
            <a:r>
              <a:rPr lang="en-US" dirty="0">
                <a:solidFill>
                  <a:schemeClr val="tx1"/>
                </a:solidFill>
              </a:rPr>
              <a:t>Azure Kubernetes service</a:t>
            </a:r>
          </a:p>
          <a:p>
            <a:pPr marL="285750" indent="-285750">
              <a:lnSpc>
                <a:spcPct val="90000"/>
              </a:lnSpc>
              <a:buFont typeface="Arial" panose="020B0604020202020204" pitchFamily="34" charset="0"/>
              <a:buChar char="•"/>
            </a:pPr>
            <a:r>
              <a:rPr lang="en-US" dirty="0">
                <a:solidFill>
                  <a:schemeClr val="tx1"/>
                </a:solidFill>
              </a:rPr>
              <a:t>OpenShift</a:t>
            </a:r>
          </a:p>
          <a:p>
            <a:pPr marL="285750" indent="-285750">
              <a:lnSpc>
                <a:spcPct val="90000"/>
              </a:lnSpc>
              <a:buFont typeface="Arial" panose="020B0604020202020204" pitchFamily="34" charset="0"/>
              <a:buChar char="•"/>
            </a:pPr>
            <a:endParaRPr lang="en-US" dirty="0">
              <a:solidFill>
                <a:schemeClr val="tx1"/>
              </a:solidFill>
            </a:endParaRPr>
          </a:p>
          <a:p>
            <a:pPr marL="285750" indent="-285750">
              <a:lnSpc>
                <a:spcPct val="90000"/>
              </a:lnSpc>
              <a:buFont typeface="Arial" panose="020B0604020202020204" pitchFamily="34" charset="0"/>
              <a:buChar char="•"/>
            </a:pPr>
            <a:endParaRPr lang="en-US" dirty="0">
              <a:solidFill>
                <a:schemeClr val="tx1"/>
              </a:solidFill>
            </a:endParaRPr>
          </a:p>
          <a:p>
            <a:pPr marL="285750" indent="-285750">
              <a:lnSpc>
                <a:spcPct val="90000"/>
              </a:lnSpc>
              <a:buFont typeface="Arial" panose="020B0604020202020204" pitchFamily="34" charset="0"/>
              <a:buChar char="•"/>
            </a:pPr>
            <a:endParaRPr lang="en-US" dirty="0">
              <a:solidFill>
                <a:schemeClr val="tx1"/>
              </a:solidFill>
            </a:endParaRPr>
          </a:p>
          <a:p>
            <a:pPr>
              <a:lnSpc>
                <a:spcPct val="90000"/>
              </a:lnSpc>
            </a:pPr>
            <a:r>
              <a:rPr lang="en-US" b="1" dirty="0">
                <a:solidFill>
                  <a:schemeClr val="tx1"/>
                </a:solidFill>
              </a:rPr>
              <a:t>HPE on-</a:t>
            </a:r>
            <a:r>
              <a:rPr lang="en-US" b="1" dirty="0" err="1">
                <a:solidFill>
                  <a:schemeClr val="tx1"/>
                </a:solidFill>
              </a:rPr>
              <a:t>prem</a:t>
            </a:r>
            <a:r>
              <a:rPr lang="en-US" b="1" dirty="0">
                <a:solidFill>
                  <a:schemeClr val="tx1"/>
                </a:solidFill>
              </a:rPr>
              <a:t> solution</a:t>
            </a:r>
            <a:endParaRPr lang="en-GB" b="1" dirty="0">
              <a:solidFill>
                <a:schemeClr val="tx1"/>
              </a:solidFill>
            </a:endParaRPr>
          </a:p>
          <a:p>
            <a:pPr marL="285750" indent="-285750">
              <a:lnSpc>
                <a:spcPct val="90000"/>
              </a:lnSpc>
              <a:buFont typeface="Arial" panose="020B0604020202020204" pitchFamily="34" charset="0"/>
              <a:buChar char="•"/>
            </a:pPr>
            <a:endParaRPr lang="en-US" dirty="0">
              <a:solidFill>
                <a:schemeClr val="tx1"/>
              </a:solidFill>
            </a:endParaRPr>
          </a:p>
          <a:p>
            <a:pPr marL="285750" indent="-285750">
              <a:lnSpc>
                <a:spcPct val="90000"/>
              </a:lnSpc>
              <a:buFont typeface="Arial" panose="020B0604020202020204" pitchFamily="34" charset="0"/>
              <a:buChar char="•"/>
            </a:pPr>
            <a:r>
              <a:rPr lang="en-US" dirty="0">
                <a:solidFill>
                  <a:schemeClr val="tx1"/>
                </a:solidFill>
              </a:rPr>
              <a:t>Kubernetes</a:t>
            </a:r>
          </a:p>
          <a:p>
            <a:pPr marL="285750" indent="-285750">
              <a:lnSpc>
                <a:spcPct val="90000"/>
              </a:lnSpc>
              <a:buFont typeface="Arial" panose="020B0604020202020204" pitchFamily="34" charset="0"/>
              <a:buChar char="•"/>
            </a:pPr>
            <a:r>
              <a:rPr lang="en-US" dirty="0">
                <a:solidFill>
                  <a:schemeClr val="tx1"/>
                </a:solidFill>
              </a:rPr>
              <a:t>Composable infrastructure</a:t>
            </a:r>
          </a:p>
          <a:p>
            <a:pPr>
              <a:lnSpc>
                <a:spcPct val="90000"/>
              </a:lnSpc>
            </a:pPr>
            <a:endParaRPr lang="en-US" dirty="0">
              <a:solidFill>
                <a:schemeClr val="tx1"/>
              </a:solidFill>
            </a:endParaRPr>
          </a:p>
        </p:txBody>
      </p:sp>
      <p:sp>
        <p:nvSpPr>
          <p:cNvPr id="10" name="Rectangle 9"/>
          <p:cNvSpPr/>
          <p:nvPr/>
        </p:nvSpPr>
        <p:spPr bwMode="ltGray">
          <a:xfrm>
            <a:off x="2895600" y="3831385"/>
            <a:ext cx="2743200" cy="495300"/>
          </a:xfrm>
          <a:prstGeom prst="rect">
            <a:avLst/>
          </a:prstGeom>
          <a:solidFill>
            <a:schemeClr val="tx1">
              <a:lumMod val="65000"/>
              <a:lumOff val="3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solidFill>
                  <a:schemeClr val="bg1"/>
                </a:solidFill>
              </a:rPr>
              <a:t>API First</a:t>
            </a:r>
            <a:endParaRPr lang="en-GB" sz="2000" dirty="0" err="1">
              <a:solidFill>
                <a:schemeClr val="bg1"/>
              </a:solidFill>
            </a:endParaRPr>
          </a:p>
        </p:txBody>
      </p:sp>
      <p:sp>
        <p:nvSpPr>
          <p:cNvPr id="11" name="Rectangle 10"/>
          <p:cNvSpPr/>
          <p:nvPr/>
        </p:nvSpPr>
        <p:spPr bwMode="ltGray">
          <a:xfrm>
            <a:off x="1104900" y="1586153"/>
            <a:ext cx="2743200" cy="495300"/>
          </a:xfrm>
          <a:prstGeom prst="rect">
            <a:avLst/>
          </a:prstGeom>
          <a:solidFill>
            <a:schemeClr val="tx1">
              <a:lumMod val="65000"/>
              <a:lumOff val="3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pPr>
            <a:r>
              <a:rPr lang="en-US" sz="2000" dirty="0" err="1">
                <a:solidFill>
                  <a:schemeClr val="bg1"/>
                </a:solidFill>
              </a:rPr>
              <a:t>Microservices</a:t>
            </a:r>
            <a:endParaRPr lang="en-GB" sz="2000" dirty="0" err="1">
              <a:solidFill>
                <a:schemeClr val="bg1"/>
              </a:solidFill>
            </a:endParaRPr>
          </a:p>
        </p:txBody>
      </p:sp>
      <p:sp>
        <p:nvSpPr>
          <p:cNvPr id="12" name="Rectangle 11"/>
          <p:cNvSpPr/>
          <p:nvPr/>
        </p:nvSpPr>
        <p:spPr bwMode="ltGray">
          <a:xfrm>
            <a:off x="1104900" y="4488398"/>
            <a:ext cx="2743200" cy="495300"/>
          </a:xfrm>
          <a:prstGeom prst="rect">
            <a:avLst/>
          </a:prstGeom>
          <a:solidFill>
            <a:schemeClr val="tx1">
              <a:lumMod val="65000"/>
              <a:lumOff val="35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solidFill>
                  <a:schemeClr val="bg1"/>
                </a:solidFill>
              </a:rPr>
              <a:t>Always </a:t>
            </a:r>
            <a:r>
              <a:rPr lang="en-US" sz="2000" dirty="0" smtClean="0">
                <a:solidFill>
                  <a:schemeClr val="bg1"/>
                </a:solidFill>
              </a:rPr>
              <a:t>On App</a:t>
            </a:r>
            <a:endParaRPr lang="en-GB" sz="2000" dirty="0" err="1">
              <a:solidFill>
                <a:schemeClr val="bg1"/>
              </a:solidFill>
            </a:endParaRPr>
          </a:p>
        </p:txBody>
      </p:sp>
      <p:sp>
        <p:nvSpPr>
          <p:cNvPr id="3" name="Rectangle 2"/>
          <p:cNvSpPr/>
          <p:nvPr/>
        </p:nvSpPr>
        <p:spPr bwMode="ltGray">
          <a:xfrm>
            <a:off x="609600" y="1447800"/>
            <a:ext cx="6477000" cy="38100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err="1"/>
          </a:p>
        </p:txBody>
      </p:sp>
    </p:spTree>
    <p:extLst>
      <p:ext uri="{BB962C8B-B14F-4D97-AF65-F5344CB8AC3E}">
        <p14:creationId xmlns:p14="http://schemas.microsoft.com/office/powerpoint/2010/main" val="188130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_Standard_Metric_16x9_v6">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MetricHPE">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Standard_Metric_16x9_v6.potx" id="{67D35E2D-FB75-40C7-8C62-C707EEFABC0F}" vid="{B8B7BD2C-3B3B-46D4-AACF-F4D9047DB826}"/>
    </a:ext>
  </a:extLst>
</a:theme>
</file>

<file path=ppt/theme/theme10.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MetricHPE">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theme>
</file>

<file path=ppt/theme/theme2.xml><?xml version="1.0" encoding="utf-8"?>
<a:theme xmlns:a="http://schemas.openxmlformats.org/drawingml/2006/main" name="1_HPE_Standard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Standard_Arial_16x9_v3_Template_with_Title_Slides" id="{E4D42110-F765-435A-8509-7555054D5064}" vid="{850102E9-C680-465E-9B4A-1FA2A15B7234}"/>
    </a:ext>
  </a:extLst>
</a:theme>
</file>

<file path=ppt/theme/theme3.xml><?xml version="1.0" encoding="utf-8"?>
<a:theme xmlns:a="http://schemas.openxmlformats.org/drawingml/2006/main" name="HPE_Standard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Presentation2" id="{DA37D5D9-47E3-405B-8051-578773452C65}" vid="{E06E30EC-E2A3-46AD-B1A6-857EDA1F764E}"/>
    </a:ext>
  </a:extLst>
</a:theme>
</file>

<file path=ppt/theme/theme4.xml><?xml version="1.0" encoding="utf-8"?>
<a:theme xmlns:a="http://schemas.openxmlformats.org/drawingml/2006/main" name="1_HPE_Standard_Metric_16x9_v6">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MetricHPE">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Standard_Metric_16x9_v6.potx" id="{67D35E2D-FB75-40C7-8C62-C707EEFABC0F}" vid="{B8B7BD2C-3B3B-46D4-AACF-F4D9047DB826}"/>
    </a:ext>
  </a:extLst>
</a:theme>
</file>

<file path=ppt/theme/theme5.xml><?xml version="1.0" encoding="utf-8"?>
<a:theme xmlns:a="http://schemas.openxmlformats.org/drawingml/2006/main" name="HPE_Events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Events_Arial_16x9_v5.potx" id="{199FFE35-50FE-4A1C-AB07-35C1961A2F5B}" vid="{C8C632A9-E1EE-4848-A16D-D9525BC3D855}"/>
    </a:ext>
  </a:extLst>
</a:theme>
</file>

<file path=ppt/theme/theme6.xml><?xml version="1.0" encoding="utf-8"?>
<a:theme xmlns:a="http://schemas.openxmlformats.org/drawingml/2006/main" name="1_HPE_Events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Events_Arial_16x9_v5.potx" id="{199FFE35-50FE-4A1C-AB07-35C1961A2F5B}" vid="{C8C632A9-E1EE-4848-A16D-D9525BC3D855}"/>
    </a:ext>
  </a:extLst>
</a:theme>
</file>

<file path=ppt/theme/theme7.xml><?xml version="1.0" encoding="utf-8"?>
<a:theme xmlns:a="http://schemas.openxmlformats.org/drawingml/2006/main" name="2_HPE_Events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Events_Arial_16x9_v5.potx" id="{199FFE35-50FE-4A1C-AB07-35C1961A2F5B}" vid="{C8C632A9-E1EE-4848-A16D-D9525BC3D855}"/>
    </a:ext>
  </a:extLst>
</a:theme>
</file>

<file path=ppt/theme/theme8.xml><?xml version="1.0" encoding="utf-8"?>
<a:theme xmlns:a="http://schemas.openxmlformats.org/drawingml/2006/main" name="3_HPE_Events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Events_Arial_16x9_v5.potx" id="{199FFE35-50FE-4A1C-AB07-35C1961A2F5B}" vid="{C8C632A9-E1EE-4848-A16D-D9525BC3D855}"/>
    </a:ext>
  </a:extLst>
</a:theme>
</file>

<file path=ppt/theme/theme9.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MetricHPE">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7A813086EC7243A0796028464DA1C3" ma:contentTypeVersion="2" ma:contentTypeDescription="Create a new document." ma:contentTypeScope="" ma:versionID="921ec5f25c73233483b4b00a8a387091">
  <xsd:schema xmlns:xsd="http://www.w3.org/2001/XMLSchema" xmlns:xs="http://www.w3.org/2001/XMLSchema" xmlns:p="http://schemas.microsoft.com/office/2006/metadata/properties" xmlns:ns2="483e19f1-bda9-4f9b-b290-e646bbaa2add" targetNamespace="http://schemas.microsoft.com/office/2006/metadata/properties" ma:root="true" ma:fieldsID="e263ffc21dbde03ebc3805af345ac0b9" ns2:_="">
    <xsd:import namespace="483e19f1-bda9-4f9b-b290-e646bbaa2add"/>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3e19f1-bda9-4f9b-b290-e646bbaa2a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83e19f1-bda9-4f9b-b290-e646bbaa2add">
      <UserInfo>
        <DisplayName>Ruegemer, Cullen</DisplayName>
        <AccountId>27</AccountId>
        <AccountType/>
      </UserInfo>
      <UserInfo>
        <DisplayName>Kottolli, Arun</DisplayName>
        <AccountId>28</AccountId>
        <AccountType/>
      </UserInfo>
      <UserInfo>
        <DisplayName>Hildebrandt, Randy</DisplayName>
        <AccountId>25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AF1ECE-8F11-42BF-A5F4-EE21CD52B4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3e19f1-bda9-4f9b-b290-e646bbaa2a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59EBD3-547D-49A3-BE4F-A6DB8E236688}">
  <ds:schemaRefs>
    <ds:schemaRef ds:uri="http://schemas.openxmlformats.org/package/2006/metadata/core-properties"/>
    <ds:schemaRef ds:uri="483e19f1-bda9-4f9b-b290-e646bbaa2add"/>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 ds:uri="http://purl.org/dc/terms/"/>
  </ds:schemaRefs>
</ds:datastoreItem>
</file>

<file path=customXml/itemProps3.xml><?xml version="1.0" encoding="utf-8"?>
<ds:datastoreItem xmlns:ds="http://schemas.openxmlformats.org/officeDocument/2006/customXml" ds:itemID="{7D459E0D-7BA7-4952-AC27-F5B4C1EAF0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HPE_Standard_Metric_16x9_v6</Template>
  <TotalTime>46508</TotalTime>
  <Words>1905</Words>
  <Application>Microsoft Office PowerPoint</Application>
  <PresentationFormat>Widescreen</PresentationFormat>
  <Paragraphs>423</Paragraphs>
  <Slides>44</Slides>
  <Notes>44</Notes>
  <HiddenSlides>0</HiddenSlides>
  <MMClips>1</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44</vt:i4>
      </vt:variant>
    </vt:vector>
  </HeadingPairs>
  <TitlesOfParts>
    <vt:vector size="60" baseType="lpstr">
      <vt:lpstr>Arial</vt:lpstr>
      <vt:lpstr>Calibri</vt:lpstr>
      <vt:lpstr>HP Simplified</vt:lpstr>
      <vt:lpstr>MetricHPE</vt:lpstr>
      <vt:lpstr>PT Serif</vt:lpstr>
      <vt:lpstr>Roboto</vt:lpstr>
      <vt:lpstr>Times New Roman</vt:lpstr>
      <vt:lpstr>Wingdings</vt:lpstr>
      <vt:lpstr>HPE_Standard_Metric_16x9_v6</vt:lpstr>
      <vt:lpstr>1_HPE_Standard_Arial_16x9_v5</vt:lpstr>
      <vt:lpstr>HPE_Standard_Arial_16x9_v5</vt:lpstr>
      <vt:lpstr>1_HPE_Standard_Metric_16x9_v6</vt:lpstr>
      <vt:lpstr>HPE_Events_Arial_16x9_v5</vt:lpstr>
      <vt:lpstr>1_HPE_Events_Arial_16x9_v5</vt:lpstr>
      <vt:lpstr>2_HPE_Events_Arial_16x9_v5</vt:lpstr>
      <vt:lpstr>3_HPE_Events_Arial_16x9_v5</vt:lpstr>
      <vt:lpstr>HPE Technology and Solution Summit 2018</vt:lpstr>
      <vt:lpstr>Kubernetes on Synergy &amp; Portworx</vt:lpstr>
      <vt:lpstr>Global Solutions Engineering Who we are….What we do?</vt:lpstr>
      <vt:lpstr>Agenda</vt:lpstr>
      <vt:lpstr>New IT Transformation Trend</vt:lpstr>
      <vt:lpstr>Container Usage is Growing</vt:lpstr>
      <vt:lpstr>Enterprises Want Container Workloads in Production</vt:lpstr>
      <vt:lpstr>Changing Business Demands are Transforming IT</vt:lpstr>
      <vt:lpstr>Change in Apps Development and Deployment</vt:lpstr>
      <vt:lpstr>Deploying at Scale Requires Automation</vt:lpstr>
      <vt:lpstr>Organizations Need composable, scalable platform</vt:lpstr>
      <vt:lpstr>Building K8s manually can be difficult and time consuming </vt:lpstr>
      <vt:lpstr>But with right architecture and tools – Building K8s can be made easy</vt:lpstr>
      <vt:lpstr>Building K8s manually can be difficult and time consuming </vt:lpstr>
      <vt:lpstr>Sample Monolithic App </vt:lpstr>
      <vt:lpstr>Decomposition of the Monolithic App to microservices </vt:lpstr>
      <vt:lpstr>Showing scale and decentralizing the data (loose coupling)</vt:lpstr>
      <vt:lpstr>Platform for DevOps and Cloud native apps</vt:lpstr>
      <vt:lpstr>Architecture for CaaS (on-prem setup) </vt:lpstr>
      <vt:lpstr>CaaS Dashboards</vt:lpstr>
      <vt:lpstr>Kubernetes and Portworx configuration on HPE Synergy</vt:lpstr>
      <vt:lpstr>K8s Overview</vt:lpstr>
      <vt:lpstr>K8s Overview</vt:lpstr>
      <vt:lpstr>Portworx is a distributed block-storage solution...  </vt:lpstr>
      <vt:lpstr>...that deeply integrates with any scheduler...    </vt:lpstr>
      <vt:lpstr>...to run and manage any stateful service...  </vt:lpstr>
      <vt:lpstr>...in any cloud or on-prem data center... </vt:lpstr>
      <vt:lpstr>...across up to 1000 nodes  </vt:lpstr>
      <vt:lpstr>Why Portworx for k8s?</vt:lpstr>
      <vt:lpstr>Node failover scenario with Portworx – before node failure</vt:lpstr>
      <vt:lpstr>Node failover scenario with Portworx – after node failure</vt:lpstr>
      <vt:lpstr>Portworx decouples the storage from the container</vt:lpstr>
      <vt:lpstr>Portworx decouples the storage from the container</vt:lpstr>
      <vt:lpstr>Solution:   Bootstrapping the deployment and demo</vt:lpstr>
      <vt:lpstr>Bootstrapping Kubernetes HA Master Nodes on VMs </vt:lpstr>
      <vt:lpstr>Bootstrapping the deployment of Kubernetes worker nodes on HPE Synergy </vt:lpstr>
      <vt:lpstr>Automating the Deployment of Portworx on HPE Synergy </vt:lpstr>
      <vt:lpstr>Demo</vt:lpstr>
      <vt:lpstr>Takeaways</vt:lpstr>
      <vt:lpstr>    </vt:lpstr>
      <vt:lpstr>Backup Slides</vt:lpstr>
      <vt:lpstr>PowerPoint Presentation</vt:lpstr>
      <vt:lpstr>PowerPoint Presentation</vt:lpstr>
      <vt:lpstr>Agenda</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 Overview</dc:title>
  <dc:creator>prakash-r.mirji@hpe.com</dc:creator>
  <cp:lastModifiedBy>Mirji, Prakash (Solutions Engineering)</cp:lastModifiedBy>
  <cp:revision>437</cp:revision>
  <dcterms:created xsi:type="dcterms:W3CDTF">2016-10-21T04:27:20Z</dcterms:created>
  <dcterms:modified xsi:type="dcterms:W3CDTF">2018-03-20T04:11:47Z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y fmtid="{D5CDD505-2E9C-101B-9397-08002B2CF9AE}" pid="5" name="ContentTypeId">
    <vt:lpwstr>0x010100C47A813086EC7243A0796028464DA1C3</vt:lpwstr>
  </property>
</Properties>
</file>